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sldIdLst>
    <p:sldId id="307" r:id="rId5"/>
    <p:sldId id="331" r:id="rId6"/>
    <p:sldId id="365" r:id="rId7"/>
    <p:sldId id="366" r:id="rId8"/>
    <p:sldId id="305" r:id="rId9"/>
    <p:sldId id="304" r:id="rId10"/>
    <p:sldId id="314" r:id="rId11"/>
    <p:sldId id="313" r:id="rId12"/>
    <p:sldId id="312" r:id="rId13"/>
    <p:sldId id="311" r:id="rId14"/>
    <p:sldId id="310" r:id="rId15"/>
    <p:sldId id="368" r:id="rId16"/>
    <p:sldId id="364" r:id="rId17"/>
    <p:sldId id="333" r:id="rId18"/>
    <p:sldId id="343" r:id="rId19"/>
    <p:sldId id="352" r:id="rId20"/>
    <p:sldId id="353" r:id="rId21"/>
    <p:sldId id="376" r:id="rId22"/>
    <p:sldId id="378" r:id="rId23"/>
    <p:sldId id="358" r:id="rId24"/>
    <p:sldId id="359" r:id="rId25"/>
    <p:sldId id="363" r:id="rId26"/>
    <p:sldId id="369" r:id="rId27"/>
    <p:sldId id="318" r:id="rId28"/>
    <p:sldId id="330" r:id="rId29"/>
    <p:sldId id="329" r:id="rId30"/>
    <p:sldId id="380" r:id="rId31"/>
    <p:sldId id="325" r:id="rId32"/>
    <p:sldId id="324" r:id="rId33"/>
    <p:sldId id="323" r:id="rId34"/>
    <p:sldId id="322" r:id="rId35"/>
    <p:sldId id="321" r:id="rId36"/>
    <p:sldId id="320" r:id="rId37"/>
    <p:sldId id="374" r:id="rId38"/>
    <p:sldId id="370" r:id="rId39"/>
    <p:sldId id="338" r:id="rId40"/>
    <p:sldId id="337" r:id="rId41"/>
    <p:sldId id="336" r:id="rId42"/>
    <p:sldId id="335" r:id="rId43"/>
    <p:sldId id="334" r:id="rId44"/>
    <p:sldId id="371" r:id="rId45"/>
    <p:sldId id="372" r:id="rId46"/>
    <p:sldId id="373" r:id="rId4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A8AD14-3451-EAF3-95BF-7FCDDF142E21}" name="Chen Yu-Wen" initials="CY" userId="a7c02e5db3603e4e" providerId="Windows Live"/>
  <p188:author id="{0A4C4085-7690-6479-08B4-ABC26C94F0F7}" name="黃 奕瑄" initials="黃奕" userId="eab8387b1001b4e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4C28"/>
    <a:srgbClr val="AFE3F4"/>
    <a:srgbClr val="BD2D3D"/>
    <a:srgbClr val="FFC1CD"/>
    <a:srgbClr val="FFFABD"/>
    <a:srgbClr val="E3D0F4"/>
    <a:srgbClr val="CFEBC6"/>
    <a:srgbClr val="C2BC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74321" autoAdjust="0"/>
  </p:normalViewPr>
  <p:slideViewPr>
    <p:cSldViewPr snapToGrid="0">
      <p:cViewPr varScale="1">
        <p:scale>
          <a:sx n="71" d="100"/>
          <a:sy n="71" d="100"/>
        </p:scale>
        <p:origin x="994" y="4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2D2FF3-F61A-4DCF-82B7-84303629BE8C}" type="datetimeFigureOut">
              <a:t>2023/12/8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3935B-48D1-4CE2-9FF6-D89749E4BF17}" type="slidenum">
              <a:t>‹#›</a:t>
            </a:fld>
            <a:endParaRPr lang="zh-TW" altLang="en-US"/>
          </a:p>
        </p:txBody>
      </p:sp>
    </p:spTree>
    <p:extLst>
      <p:ext uri="{BB962C8B-B14F-4D97-AF65-F5344CB8AC3E}">
        <p14:creationId xmlns:p14="http://schemas.microsoft.com/office/powerpoint/2010/main" val="1401412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dnote.com/product-details/compatibility/"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2</a:t>
            </a:fld>
            <a:endParaRPr lang="zh-TW" altLang="en-US"/>
          </a:p>
        </p:txBody>
      </p:sp>
    </p:spTree>
    <p:extLst>
      <p:ext uri="{BB962C8B-B14F-4D97-AF65-F5344CB8AC3E}">
        <p14:creationId xmlns:p14="http://schemas.microsoft.com/office/powerpoint/2010/main" val="278835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右圖為主畫面功能選項，碩博士論文有分眾版本，分別是</a:t>
            </a:r>
            <a:r>
              <a:rPr lang="en-US" altLang="zh-TW">
                <a:ea typeface="新細明體"/>
              </a:rPr>
              <a:t>:</a:t>
            </a:r>
            <a:br>
              <a:rPr lang="en-US" altLang="zh-TW">
                <a:cs typeface="+mn-lt"/>
              </a:rPr>
            </a:br>
            <a:r>
              <a:rPr lang="en-US" altLang="zh-TW">
                <a:ea typeface="新細明體"/>
              </a:rPr>
              <a:t>1 </a:t>
            </a:r>
            <a:r>
              <a:rPr lang="zh-TW" altLang="en-US">
                <a:ea typeface="新細明體"/>
              </a:rPr>
              <a:t>一般民眾</a:t>
            </a:r>
            <a:r>
              <a:rPr lang="en-US" altLang="zh-TW">
                <a:ea typeface="新細明體"/>
              </a:rPr>
              <a:t> </a:t>
            </a:r>
            <a:br>
              <a:rPr lang="en-US" altLang="zh-TW">
                <a:cs typeface="+mn-lt"/>
              </a:rPr>
            </a:br>
            <a:r>
              <a:rPr lang="en-US" altLang="zh-TW">
                <a:ea typeface="新細明體"/>
              </a:rPr>
              <a:t>2</a:t>
            </a:r>
            <a:r>
              <a:rPr lang="zh-TW" altLang="en-US">
                <a:ea typeface="新細明體"/>
              </a:rPr>
              <a:t>研究人員</a:t>
            </a:r>
            <a:r>
              <a:rPr lang="en-US" altLang="zh-TW">
                <a:ea typeface="新細明體"/>
              </a:rPr>
              <a:t> </a:t>
            </a:r>
            <a:br>
              <a:rPr lang="en-US" altLang="zh-TW">
                <a:cs typeface="+mn-lt"/>
              </a:rPr>
            </a:br>
            <a:r>
              <a:rPr lang="en-US" altLang="zh-TW">
                <a:ea typeface="新細明體"/>
              </a:rPr>
              <a:t>3 </a:t>
            </a:r>
            <a:r>
              <a:rPr lang="zh-TW" altLang="en-US">
                <a:ea typeface="新細明體"/>
              </a:rPr>
              <a:t>校院系統及研究生</a:t>
            </a:r>
            <a:br>
              <a:rPr lang="en-US" altLang="zh-TW">
                <a:cs typeface="+mn-lt"/>
              </a:rPr>
            </a:br>
            <a:br>
              <a:rPr lang="en-US" altLang="zh-TW">
                <a:cs typeface="+mn-lt"/>
              </a:rPr>
            </a:br>
            <a:r>
              <a:rPr lang="zh-TW" altLang="en-US">
                <a:ea typeface="新細明體"/>
              </a:rPr>
              <a:t>因三版本主畫面功能差異不大，</a:t>
            </a:r>
            <a:r>
              <a:rPr lang="zh-TW" altLang="en-US" sz="1200" dirty="0">
                <a:solidFill>
                  <a:srgbClr val="754C28"/>
                </a:solidFill>
                <a:latin typeface="微軟正黑體"/>
                <a:ea typeface="微軟正黑體"/>
                <a:cs typeface="Calibri" panose="020F0502020204030204"/>
              </a:rPr>
              <a:t>唯</a:t>
            </a:r>
            <a:r>
              <a:rPr lang="zh-TW" altLang="en-US" sz="1200" u="sng" dirty="0">
                <a:solidFill>
                  <a:srgbClr val="754C28"/>
                </a:solidFill>
                <a:latin typeface="微軟正黑體"/>
                <a:ea typeface="微軟正黑體"/>
                <a:cs typeface="Calibri" panose="020F0502020204030204"/>
              </a:rPr>
              <a:t>搜尋預設模式</a:t>
            </a:r>
            <a:r>
              <a:rPr lang="zh-TW" altLang="en-US" sz="1200" dirty="0">
                <a:solidFill>
                  <a:srgbClr val="754C28"/>
                </a:solidFill>
                <a:latin typeface="微軟正黑體"/>
                <a:ea typeface="微軟正黑體"/>
                <a:cs typeface="Calibri" panose="020F0502020204030204"/>
              </a:rPr>
              <a:t>不同</a:t>
            </a:r>
            <a:r>
              <a:rPr lang="zh-TW" altLang="en-US" dirty="0">
                <a:ea typeface="新細明體"/>
              </a:rPr>
              <a:t>，</a:t>
            </a:r>
            <a:r>
              <a:rPr lang="zh-TW" altLang="en-US">
                <a:ea typeface="新細明體"/>
              </a:rPr>
              <a:t>我們以最常使用的「一般民眾」版本為主，介紹主畫面之功能選項。</a:t>
            </a:r>
            <a:endParaRPr lang="zh-TW">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14</a:t>
            </a:fld>
            <a:endParaRPr lang="zh-TW" altLang="en-US"/>
          </a:p>
        </p:txBody>
      </p:sp>
    </p:spTree>
    <p:extLst>
      <p:ext uri="{BB962C8B-B14F-4D97-AF65-F5344CB8AC3E}">
        <p14:creationId xmlns:p14="http://schemas.microsoft.com/office/powerpoint/2010/main" val="2659442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panose="020F0502020204030204"/>
              </a:rPr>
              <a:t>查詢</a:t>
            </a:r>
            <a:r>
              <a:rPr lang="zh-TW">
                <a:ea typeface="新細明體"/>
                <a:cs typeface="Calibri" panose="020F0502020204030204"/>
              </a:rPr>
              <a:t>尋模式有五</a:t>
            </a:r>
            <a:r>
              <a:rPr lang="zh-TW" altLang="en-US">
                <a:ea typeface="新細明體"/>
                <a:cs typeface="Calibri" panose="020F0502020204030204"/>
              </a:rPr>
              <a:t>種</a:t>
            </a:r>
            <a:endParaRPr lang="zh-TW">
              <a:ea typeface="新細明體"/>
              <a:cs typeface="Calibri" panose="020F0502020204030204"/>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15</a:t>
            </a:fld>
            <a:endParaRPr lang="zh-TW" altLang="en-US"/>
          </a:p>
        </p:txBody>
      </p:sp>
    </p:spTree>
    <p:extLst>
      <p:ext uri="{BB962C8B-B14F-4D97-AF65-F5344CB8AC3E}">
        <p14:creationId xmlns:p14="http://schemas.microsoft.com/office/powerpoint/2010/main" val="360733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b="0" i="0" dirty="0">
                <a:solidFill>
                  <a:srgbClr val="444746"/>
                </a:solidFill>
                <a:effectLst/>
                <a:latin typeface="Google Sans"/>
              </a:rPr>
              <a:t>and or not </a:t>
            </a:r>
            <a:r>
              <a:rPr lang="zh-TW" altLang="en-US" b="0" i="0" dirty="0">
                <a:solidFill>
                  <a:srgbClr val="444746"/>
                </a:solidFill>
                <a:effectLst/>
                <a:latin typeface="Google Sans"/>
              </a:rPr>
              <a:t>指令</a:t>
            </a:r>
            <a:br>
              <a:rPr lang="zh-TW" altLang="en-US" dirty="0"/>
            </a:br>
            <a:r>
              <a:rPr lang="zh-TW" altLang="en-US" b="0" i="0" dirty="0">
                <a:solidFill>
                  <a:srgbClr val="444746"/>
                </a:solidFill>
                <a:effectLst/>
                <a:latin typeface="Google Sans"/>
              </a:rPr>
              <a:t>例如輸入</a:t>
            </a:r>
            <a:r>
              <a:rPr lang="en-US" altLang="zh-TW" b="0" i="0" dirty="0">
                <a:solidFill>
                  <a:srgbClr val="444746"/>
                </a:solidFill>
                <a:effectLst/>
                <a:latin typeface="Google Sans"/>
              </a:rPr>
              <a:t>:</a:t>
            </a:r>
            <a:br>
              <a:rPr lang="zh-TW" altLang="en-US" dirty="0"/>
            </a:br>
            <a:r>
              <a:rPr lang="en-US" altLang="zh-TW" b="0" i="0" dirty="0">
                <a:solidFill>
                  <a:srgbClr val="444746"/>
                </a:solidFill>
                <a:effectLst/>
                <a:latin typeface="Google Sans"/>
              </a:rPr>
              <a:t>1  </a:t>
            </a:r>
            <a:br>
              <a:rPr lang="zh-TW" altLang="en-US" dirty="0"/>
            </a:br>
            <a:r>
              <a:rPr lang="en-US" altLang="zh-TW" b="0" i="0" dirty="0">
                <a:solidFill>
                  <a:srgbClr val="444746"/>
                </a:solidFill>
                <a:effectLst/>
                <a:latin typeface="Google Sans"/>
              </a:rPr>
              <a:t>"</a:t>
            </a:r>
            <a:r>
              <a:rPr lang="zh-TW" altLang="en-US" b="0" i="0" dirty="0">
                <a:solidFill>
                  <a:srgbClr val="444746"/>
                </a:solidFill>
                <a:effectLst/>
                <a:latin typeface="Google Sans"/>
              </a:rPr>
              <a:t>國劇</a:t>
            </a:r>
            <a:r>
              <a:rPr lang="en-US" altLang="zh-TW" b="0" i="0" dirty="0">
                <a:solidFill>
                  <a:srgbClr val="444746"/>
                </a:solidFill>
                <a:effectLst/>
                <a:latin typeface="Google Sans"/>
              </a:rPr>
              <a:t>" </a:t>
            </a:r>
            <a:r>
              <a:rPr lang="en" altLang="zh-TW" b="0" i="0" dirty="0">
                <a:solidFill>
                  <a:srgbClr val="444746"/>
                </a:solidFill>
                <a:effectLst/>
                <a:latin typeface="Google Sans"/>
              </a:rPr>
              <a:t>or "</a:t>
            </a:r>
            <a:r>
              <a:rPr lang="zh-TW" altLang="en-US" b="0" i="0" dirty="0">
                <a:solidFill>
                  <a:srgbClr val="444746"/>
                </a:solidFill>
                <a:effectLst/>
                <a:latin typeface="Google Sans"/>
              </a:rPr>
              <a:t>戲曲</a:t>
            </a:r>
            <a:r>
              <a:rPr lang="en-US" altLang="zh-TW" b="0" i="0" dirty="0">
                <a:solidFill>
                  <a:srgbClr val="444746"/>
                </a:solidFill>
                <a:effectLst/>
                <a:latin typeface="Google Sans"/>
              </a:rPr>
              <a:t>" </a:t>
            </a:r>
            <a:r>
              <a:rPr lang="zh-TW" altLang="en-US" b="0" i="0" dirty="0">
                <a:solidFill>
                  <a:srgbClr val="444746"/>
                </a:solidFill>
                <a:effectLst/>
                <a:latin typeface="Google Sans"/>
              </a:rPr>
              <a:t>檢索包含「國劇」或「戲曲」之資料 </a:t>
            </a:r>
            <a:br>
              <a:rPr lang="zh-TW" altLang="en-US" dirty="0"/>
            </a:br>
            <a:br>
              <a:rPr lang="zh-TW" altLang="en-US" dirty="0"/>
            </a:br>
            <a:r>
              <a:rPr lang="en-US" altLang="zh-TW" b="0" i="0" dirty="0">
                <a:solidFill>
                  <a:srgbClr val="444746"/>
                </a:solidFill>
                <a:effectLst/>
                <a:latin typeface="Google Sans"/>
              </a:rPr>
              <a:t>2 </a:t>
            </a:r>
            <a:br>
              <a:rPr lang="zh-TW" altLang="en-US" dirty="0"/>
            </a:br>
            <a:r>
              <a:rPr lang="en" altLang="zh-TW" b="0" i="0" dirty="0">
                <a:solidFill>
                  <a:srgbClr val="444746"/>
                </a:solidFill>
                <a:effectLst/>
                <a:latin typeface="Google Sans"/>
              </a:rPr>
              <a:t>cancer and death </a:t>
            </a:r>
            <a:r>
              <a:rPr lang="zh-TW" altLang="en-US" b="0" i="0" dirty="0">
                <a:solidFill>
                  <a:srgbClr val="444746"/>
                </a:solidFill>
                <a:effectLst/>
                <a:latin typeface="Google Sans"/>
              </a:rPr>
              <a:t>檢索同時包含 </a:t>
            </a:r>
            <a:r>
              <a:rPr lang="en" altLang="zh-TW" b="0" i="0" dirty="0">
                <a:solidFill>
                  <a:srgbClr val="444746"/>
                </a:solidFill>
                <a:effectLst/>
                <a:latin typeface="Google Sans"/>
              </a:rPr>
              <a:t>cancer </a:t>
            </a:r>
            <a:r>
              <a:rPr lang="zh-TW" altLang="en-US" b="0" i="0" dirty="0">
                <a:solidFill>
                  <a:srgbClr val="444746"/>
                </a:solidFill>
                <a:effectLst/>
                <a:latin typeface="Google Sans"/>
              </a:rPr>
              <a:t>及 </a:t>
            </a:r>
            <a:r>
              <a:rPr lang="en" altLang="zh-TW" b="0" i="0" dirty="0">
                <a:solidFill>
                  <a:srgbClr val="444746"/>
                </a:solidFill>
                <a:effectLst/>
                <a:latin typeface="Google Sans"/>
              </a:rPr>
              <a:t>death </a:t>
            </a:r>
            <a:r>
              <a:rPr lang="zh-TW" altLang="en-US" b="0" i="0" dirty="0">
                <a:solidFill>
                  <a:srgbClr val="444746"/>
                </a:solidFill>
                <a:effectLst/>
                <a:latin typeface="Google Sans"/>
              </a:rPr>
              <a:t>之資料</a:t>
            </a:r>
            <a:br>
              <a:rPr lang="zh-TW" altLang="en-US" dirty="0"/>
            </a:br>
            <a:br>
              <a:rPr lang="zh-TW" altLang="en-US" dirty="0"/>
            </a:br>
            <a:r>
              <a:rPr lang="en-US" altLang="zh-TW" b="0" i="0" dirty="0">
                <a:solidFill>
                  <a:srgbClr val="444746"/>
                </a:solidFill>
                <a:effectLst/>
                <a:latin typeface="Google Sans"/>
              </a:rPr>
              <a:t>3</a:t>
            </a:r>
            <a:r>
              <a:rPr lang="zh-TW" altLang="en-US" b="0" i="0" dirty="0">
                <a:solidFill>
                  <a:srgbClr val="444746"/>
                </a:solidFill>
                <a:effectLst/>
                <a:latin typeface="Google Sans"/>
              </a:rPr>
              <a:t>愛因斯坦 </a:t>
            </a:r>
            <a:r>
              <a:rPr lang="en" altLang="zh-TW" b="0" i="0" dirty="0">
                <a:solidFill>
                  <a:srgbClr val="444746"/>
                </a:solidFill>
                <a:effectLst/>
                <a:latin typeface="Google Sans"/>
              </a:rPr>
              <a:t>not </a:t>
            </a:r>
            <a:r>
              <a:rPr lang="zh-TW" altLang="en-US" b="0" i="0" dirty="0">
                <a:solidFill>
                  <a:srgbClr val="444746"/>
                </a:solidFill>
                <a:effectLst/>
                <a:latin typeface="Google Sans"/>
              </a:rPr>
              <a:t>相對論 檢索包含「愛因斯坦」但不包含「相對論」之資料</a:t>
            </a:r>
            <a:br>
              <a:rPr lang="zh-TW" altLang="en-US" dirty="0"/>
            </a:br>
            <a:br>
              <a:rPr lang="zh-TW" altLang="en-US" dirty="0"/>
            </a:br>
            <a:br>
              <a:rPr lang="zh-TW" altLang="en-US" dirty="0"/>
            </a:br>
            <a:r>
              <a:rPr lang="en-US" altLang="zh-TW" b="0" i="0" dirty="0">
                <a:solidFill>
                  <a:srgbClr val="444746"/>
                </a:solidFill>
                <a:effectLst/>
                <a:latin typeface="Google Sans"/>
              </a:rPr>
              <a:t>4</a:t>
            </a:r>
            <a:r>
              <a:rPr lang="zh-TW" altLang="en-US" b="0" i="0" dirty="0">
                <a:solidFill>
                  <a:srgbClr val="444746"/>
                </a:solidFill>
                <a:effectLst/>
                <a:latin typeface="Google Sans"/>
              </a:rPr>
              <a:t>搭配英文縮寫如：</a:t>
            </a:r>
            <a:br>
              <a:rPr lang="zh-TW" altLang="en-US" dirty="0"/>
            </a:br>
            <a:r>
              <a:rPr lang="en-US" altLang="zh-TW" b="0" i="0" dirty="0">
                <a:solidFill>
                  <a:srgbClr val="444746"/>
                </a:solidFill>
                <a:effectLst/>
                <a:latin typeface="Google Sans"/>
              </a:rPr>
              <a:t>"</a:t>
            </a:r>
            <a:r>
              <a:rPr lang="zh-TW" altLang="en-US" b="0" i="0" dirty="0">
                <a:solidFill>
                  <a:srgbClr val="444746"/>
                </a:solidFill>
                <a:effectLst/>
                <a:latin typeface="Google Sans"/>
              </a:rPr>
              <a:t>陳三</a:t>
            </a:r>
            <a:r>
              <a:rPr lang="en-US" altLang="zh-TW" b="0" i="0" dirty="0">
                <a:solidFill>
                  <a:srgbClr val="444746"/>
                </a:solidFill>
                <a:effectLst/>
                <a:latin typeface="Google Sans"/>
              </a:rPr>
              <a:t>".</a:t>
            </a:r>
            <a:r>
              <a:rPr lang="en" altLang="zh-TW" b="0" i="0" dirty="0">
                <a:solidFill>
                  <a:srgbClr val="444746"/>
                </a:solidFill>
                <a:effectLst/>
                <a:latin typeface="Google Sans"/>
              </a:rPr>
              <a:t>au and "</a:t>
            </a:r>
            <a:r>
              <a:rPr lang="zh-TW" altLang="en-US" b="0" i="0" dirty="0">
                <a:solidFill>
                  <a:srgbClr val="444746"/>
                </a:solidFill>
                <a:effectLst/>
                <a:latin typeface="Google Sans"/>
              </a:rPr>
              <a:t>地震</a:t>
            </a:r>
            <a:r>
              <a:rPr lang="en-US" altLang="zh-TW" b="0" i="0" dirty="0">
                <a:solidFill>
                  <a:srgbClr val="444746"/>
                </a:solidFill>
                <a:effectLst/>
                <a:latin typeface="Google Sans"/>
              </a:rPr>
              <a:t>".</a:t>
            </a:r>
            <a:r>
              <a:rPr lang="en" altLang="zh-TW" b="0" i="0" dirty="0">
                <a:solidFill>
                  <a:srgbClr val="444746"/>
                </a:solidFill>
                <a:effectLst/>
                <a:latin typeface="Google Sans"/>
              </a:rPr>
              <a:t>kw </a:t>
            </a:r>
            <a:br>
              <a:rPr lang="en" altLang="zh-TW" dirty="0"/>
            </a:br>
            <a:r>
              <a:rPr lang="zh-TW" altLang="en-US" b="0" i="0" dirty="0">
                <a:solidFill>
                  <a:srgbClr val="444746"/>
                </a:solidFill>
                <a:effectLst/>
                <a:latin typeface="Google Sans"/>
              </a:rPr>
              <a:t>檢索作者包含「陳三」及關鍵字包含「地震」之資料</a:t>
            </a:r>
            <a:endParaRPr lang="zh-TW" dirty="0">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16</a:t>
            </a:fld>
            <a:endParaRPr lang="zh-TW" altLang="en-US"/>
          </a:p>
        </p:txBody>
      </p:sp>
    </p:spTree>
    <p:extLst>
      <p:ext uri="{BB962C8B-B14F-4D97-AF65-F5344CB8AC3E}">
        <p14:creationId xmlns:p14="http://schemas.microsoft.com/office/powerpoint/2010/main" val="3229470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dirty="0">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17</a:t>
            </a:fld>
            <a:endParaRPr lang="zh-TW" altLang="en-US"/>
          </a:p>
        </p:txBody>
      </p:sp>
    </p:spTree>
    <p:extLst>
      <p:ext uri="{BB962C8B-B14F-4D97-AF65-F5344CB8AC3E}">
        <p14:creationId xmlns:p14="http://schemas.microsoft.com/office/powerpoint/2010/main" val="3552623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dirty="0">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18</a:t>
            </a:fld>
            <a:endParaRPr lang="zh-TW" altLang="en-US"/>
          </a:p>
        </p:txBody>
      </p:sp>
    </p:spTree>
    <p:extLst>
      <p:ext uri="{BB962C8B-B14F-4D97-AF65-F5344CB8AC3E}">
        <p14:creationId xmlns:p14="http://schemas.microsoft.com/office/powerpoint/2010/main" val="1821576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44746"/>
                </a:solidFill>
                <a:effectLst/>
                <a:latin typeface="Google Sans"/>
              </a:rPr>
              <a:t>1.</a:t>
            </a:r>
            <a:r>
              <a:rPr lang="zh-TW" altLang="en-US" b="0" i="0" dirty="0">
                <a:solidFill>
                  <a:srgbClr val="444746"/>
                </a:solidFill>
                <a:effectLst/>
                <a:latin typeface="Google Sans"/>
              </a:rPr>
              <a:t>要使用虛擬學科專家功能，需先使用會員帳號登入系統。</a:t>
            </a:r>
            <a:br>
              <a:rPr lang="zh-TW" altLang="en-US" dirty="0"/>
            </a:br>
            <a:r>
              <a:rPr lang="en-US" altLang="zh-TW" b="0" i="0" dirty="0">
                <a:solidFill>
                  <a:srgbClr val="444746"/>
                </a:solidFill>
                <a:effectLst/>
                <a:latin typeface="Google Sans"/>
              </a:rPr>
              <a:t>2.</a:t>
            </a:r>
            <a:r>
              <a:rPr lang="zh-TW" altLang="en-US" b="0" i="0" dirty="0">
                <a:solidFill>
                  <a:srgbClr val="444746"/>
                </a:solidFill>
                <a:effectLst/>
                <a:latin typeface="Google Sans"/>
              </a:rPr>
              <a:t>於進階查詢功能中，選擇虛擬學科專家。</a:t>
            </a:r>
            <a:br>
              <a:rPr lang="zh-TW" altLang="en-US" dirty="0"/>
            </a:br>
            <a:r>
              <a:rPr lang="en-US" altLang="zh-TW" b="0" i="0" dirty="0">
                <a:solidFill>
                  <a:srgbClr val="444746"/>
                </a:solidFill>
                <a:effectLst/>
                <a:latin typeface="Google Sans"/>
              </a:rPr>
              <a:t>3.</a:t>
            </a:r>
            <a:r>
              <a:rPr lang="zh-TW" altLang="en-US" b="0" i="0" dirty="0">
                <a:solidFill>
                  <a:srgbClr val="444746"/>
                </a:solidFill>
                <a:effectLst/>
                <a:latin typeface="Google Sans"/>
              </a:rPr>
              <a:t>於查詢框中輸入要問的問題。</a:t>
            </a:r>
            <a:br>
              <a:rPr lang="zh-TW" altLang="en-US" dirty="0"/>
            </a:br>
            <a:r>
              <a:rPr lang="en-US" altLang="zh-TW" b="0" i="0" dirty="0">
                <a:solidFill>
                  <a:srgbClr val="444746"/>
                </a:solidFill>
                <a:effectLst/>
                <a:latin typeface="Google Sans"/>
              </a:rPr>
              <a:t>4.</a:t>
            </a:r>
            <a:r>
              <a:rPr lang="zh-TW" altLang="en-US" b="0" i="0" dirty="0">
                <a:solidFill>
                  <a:srgbClr val="444746"/>
                </a:solidFill>
                <a:effectLst/>
                <a:latin typeface="Google Sans"/>
              </a:rPr>
              <a:t>選擇領域及關鍵詞後，按下</a:t>
            </a:r>
            <a:r>
              <a:rPr lang="en" altLang="zh-TW" b="0" i="0" dirty="0">
                <a:solidFill>
                  <a:srgbClr val="444746"/>
                </a:solidFill>
                <a:effectLst/>
                <a:latin typeface="Google Sans"/>
              </a:rPr>
              <a:t>Search</a:t>
            </a:r>
            <a:r>
              <a:rPr lang="zh-TW" altLang="en-US" b="0" i="0" dirty="0">
                <a:solidFill>
                  <a:srgbClr val="444746"/>
                </a:solidFill>
                <a:effectLst/>
                <a:latin typeface="Google Sans"/>
              </a:rPr>
              <a:t>鍵，系統會推薦相關之論文</a:t>
            </a:r>
            <a:endParaRPr lang="zh-TW" dirty="0">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19</a:t>
            </a:fld>
            <a:endParaRPr lang="zh-TW" altLang="en-US"/>
          </a:p>
        </p:txBody>
      </p:sp>
    </p:spTree>
    <p:extLst>
      <p:ext uri="{BB962C8B-B14F-4D97-AF65-F5344CB8AC3E}">
        <p14:creationId xmlns:p14="http://schemas.microsoft.com/office/powerpoint/2010/main" val="3262186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前述提及多項查詢模式，這些模式的查詢結果</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A</a:t>
            </a:r>
            <a:r>
              <a:rPr lang="zh-TW" altLang="en-US" sz="1800" b="0" i="0" u="none" strike="noStrike" dirty="0">
                <a:solidFill>
                  <a:srgbClr val="000000"/>
                </a:solidFill>
                <a:effectLst/>
                <a:latin typeface="Arial" panose="020B0604020202020204" pitchFamily="34" charset="0"/>
              </a:rPr>
              <a:t>區：</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1. </a:t>
            </a:r>
            <a:r>
              <a:rPr lang="zh-TW" altLang="en-US" sz="1800" b="0" i="0" u="none" strike="noStrike" dirty="0">
                <a:solidFill>
                  <a:srgbClr val="000000"/>
                </a:solidFill>
                <a:effectLst/>
                <a:latin typeface="Arial" panose="020B0604020202020204" pitchFamily="34" charset="0"/>
              </a:rPr>
              <a:t>點我看建議檢索詞</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2. </a:t>
            </a:r>
            <a:r>
              <a:rPr lang="zh-TW" altLang="en-US" sz="1800" b="0" i="0" u="none" strike="noStrike" dirty="0">
                <a:solidFill>
                  <a:srgbClr val="000000"/>
                </a:solidFill>
                <a:effectLst/>
                <a:latin typeface="Arial" panose="020B0604020202020204" pitchFamily="34" charset="0"/>
              </a:rPr>
              <a:t>針對查詢結果再查詢</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3. </a:t>
            </a:r>
            <a:r>
              <a:rPr lang="zh-TW" altLang="en-US" sz="1800" b="0" i="0" u="none" strike="noStrike" dirty="0">
                <a:solidFill>
                  <a:srgbClr val="000000"/>
                </a:solidFill>
                <a:effectLst/>
                <a:latin typeface="Arial" panose="020B0604020202020204" pitchFamily="34" charset="0"/>
              </a:rPr>
              <a:t>修改檢索結果呈現方式</a:t>
            </a:r>
            <a:endParaRPr lang="zh-TW" altLang="en-US" b="0" dirty="0">
              <a:effectLst/>
            </a:endParaRPr>
          </a:p>
          <a:p>
            <a:pPr rtl="0">
              <a:spcBef>
                <a:spcPts val="0"/>
              </a:spcBef>
              <a:spcAft>
                <a:spcPts val="0"/>
              </a:spcAft>
            </a:pPr>
            <a:r>
              <a:rPr lang="en-US" altLang="zh-TW" sz="1800" b="0" i="0" u="none" strike="noStrike" dirty="0">
                <a:solidFill>
                  <a:srgbClr val="000000"/>
                </a:solidFill>
                <a:effectLst/>
                <a:latin typeface="Arial" panose="020B0604020202020204" pitchFamily="34" charset="0"/>
              </a:rPr>
              <a:t>4. </a:t>
            </a:r>
            <a:r>
              <a:rPr lang="zh-TW" altLang="en-US" sz="1800" b="0" i="0" u="none" strike="noStrike" dirty="0">
                <a:solidFill>
                  <a:srgbClr val="000000"/>
                </a:solidFill>
                <a:effectLst/>
                <a:latin typeface="Arial" panose="020B0604020202020204" pitchFamily="34" charset="0"/>
              </a:rPr>
              <a:t>導覽功能區</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B</a:t>
            </a:r>
            <a:r>
              <a:rPr lang="zh-TW" altLang="en-US" sz="1800" b="0" i="0" u="none" strike="noStrike" dirty="0">
                <a:solidFill>
                  <a:srgbClr val="000000"/>
                </a:solidFill>
                <a:effectLst/>
                <a:latin typeface="Arial" panose="020B0604020202020204" pitchFamily="34" charset="0"/>
              </a:rPr>
              <a:t>區：查詢結果書目呈現區</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C</a:t>
            </a:r>
            <a:r>
              <a:rPr lang="zh-TW" altLang="en-US" sz="1800" b="0" i="0" u="none" strike="noStrike" dirty="0">
                <a:solidFill>
                  <a:srgbClr val="000000"/>
                </a:solidFill>
                <a:effectLst/>
                <a:latin typeface="Arial" panose="020B0604020202020204" pitchFamily="34" charset="0"/>
              </a:rPr>
              <a:t>區：輸出管理與查詢結果分類區</a:t>
            </a:r>
            <a:endParaRPr lang="zh-TW" altLang="en-US" b="0" dirty="0">
              <a:effectLst/>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20</a:t>
            </a:fld>
            <a:endParaRPr lang="zh-TW" altLang="en-US"/>
          </a:p>
        </p:txBody>
      </p:sp>
    </p:spTree>
    <p:extLst>
      <p:ext uri="{BB962C8B-B14F-4D97-AF65-F5344CB8AC3E}">
        <p14:creationId xmlns:p14="http://schemas.microsoft.com/office/powerpoint/2010/main" val="758906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en" altLang="zh-TW" sz="1800" b="0" i="0" u="none" strike="noStrike" dirty="0">
                <a:solidFill>
                  <a:srgbClr val="000000"/>
                </a:solidFill>
                <a:effectLst/>
                <a:latin typeface="Arial" panose="020B0604020202020204" pitchFamily="34" charset="0"/>
              </a:rPr>
              <a:t>A</a:t>
            </a:r>
            <a:r>
              <a:rPr lang="zh-TW" altLang="en-US" sz="1800" b="0" i="0" u="none" strike="noStrike" dirty="0">
                <a:solidFill>
                  <a:srgbClr val="000000"/>
                </a:solidFill>
                <a:effectLst/>
                <a:latin typeface="Arial" panose="020B0604020202020204" pitchFamily="34" charset="0"/>
              </a:rPr>
              <a:t>區：導覽工具區</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B</a:t>
            </a:r>
            <a:r>
              <a:rPr lang="zh-TW" altLang="en-US" sz="1800" b="0" i="0" u="none" strike="noStrike" dirty="0">
                <a:solidFill>
                  <a:srgbClr val="000000"/>
                </a:solidFill>
                <a:effectLst/>
                <a:latin typeface="Arial" panose="020B0604020202020204" pitchFamily="34" charset="0"/>
              </a:rPr>
              <a:t>區：有電子全文下載、調閱國圖館藏、延伸查詢、文獻傳遞服務、勘誤回報等功能</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C</a:t>
            </a:r>
            <a:r>
              <a:rPr lang="zh-TW" altLang="en-US" sz="1800" b="0" i="0" u="none" strike="noStrike" dirty="0">
                <a:solidFill>
                  <a:srgbClr val="000000"/>
                </a:solidFill>
                <a:effectLst/>
                <a:latin typeface="Arial" panose="020B0604020202020204" pitchFamily="34" charset="0"/>
              </a:rPr>
              <a:t>區：書目內容切換標籤</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D</a:t>
            </a:r>
            <a:r>
              <a:rPr lang="zh-TW" altLang="en-US" sz="1800" b="0" i="0" u="none" strike="noStrike" dirty="0">
                <a:solidFill>
                  <a:srgbClr val="000000"/>
                </a:solidFill>
                <a:effectLst/>
                <a:latin typeface="Arial" panose="020B0604020202020204" pitchFamily="34" charset="0"/>
              </a:rPr>
              <a:t>區：書目內容呈現區</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E</a:t>
            </a:r>
            <a:r>
              <a:rPr lang="zh-TW" altLang="en-US" sz="1800" b="0" i="0" u="none" strike="noStrike" dirty="0">
                <a:solidFill>
                  <a:srgbClr val="000000"/>
                </a:solidFill>
                <a:effectLst/>
                <a:latin typeface="Arial" panose="020B0604020202020204" pitchFamily="34" charset="0"/>
              </a:rPr>
              <a:t>區：相關次數區，有被引用次數、點閱次數、評分、電子全文下載次數及被收藏次數等項目的統計</a:t>
            </a:r>
            <a:endParaRPr lang="zh-TW" altLang="en-US" b="0" dirty="0">
              <a:effectLst/>
            </a:endParaRPr>
          </a:p>
          <a:p>
            <a:pPr rtl="0">
              <a:spcBef>
                <a:spcPts val="0"/>
              </a:spcBef>
              <a:spcAft>
                <a:spcPts val="0"/>
              </a:spcAft>
            </a:pPr>
            <a:r>
              <a:rPr lang="en" altLang="zh-TW" sz="1800" b="0" i="0" u="none" strike="noStrike" dirty="0">
                <a:solidFill>
                  <a:srgbClr val="000000"/>
                </a:solidFill>
                <a:effectLst/>
                <a:latin typeface="Arial" panose="020B0604020202020204" pitchFamily="34" charset="0"/>
              </a:rPr>
              <a:t>F</a:t>
            </a:r>
            <a:r>
              <a:rPr lang="zh-TW" altLang="en-US" sz="1800" b="0" i="0" u="none" strike="noStrike" dirty="0">
                <a:solidFill>
                  <a:srgbClr val="000000"/>
                </a:solidFill>
                <a:effectLst/>
                <a:latin typeface="Arial" panose="020B0604020202020204" pitchFamily="34" charset="0"/>
              </a:rPr>
              <a:t>區：</a:t>
            </a:r>
            <a:r>
              <a:rPr lang="en" altLang="zh-TW" sz="1800" b="0" i="0" u="none" strike="noStrike" dirty="0">
                <a:solidFill>
                  <a:srgbClr val="000000"/>
                </a:solidFill>
                <a:effectLst/>
                <a:latin typeface="Arial" panose="020B0604020202020204" pitchFamily="34" charset="0"/>
              </a:rPr>
              <a:t>WEB2.0</a:t>
            </a:r>
            <a:r>
              <a:rPr lang="zh-TW" altLang="en-US" sz="1800" b="0" i="0" u="none" strike="noStrike" dirty="0">
                <a:solidFill>
                  <a:srgbClr val="000000"/>
                </a:solidFill>
                <a:effectLst/>
                <a:latin typeface="Arial" panose="020B0604020202020204" pitchFamily="34" charset="0"/>
              </a:rPr>
              <a:t>功能區</a:t>
            </a:r>
            <a:r>
              <a:rPr lang="en-US" altLang="zh-TW" sz="1800" b="0" i="0" u="none" strike="noStrike" dirty="0">
                <a:solidFill>
                  <a:srgbClr val="000000"/>
                </a:solidFill>
                <a:effectLst/>
                <a:latin typeface="Arial" panose="020B0604020202020204" pitchFamily="34" charset="0"/>
              </a:rPr>
              <a:t>(</a:t>
            </a:r>
            <a:r>
              <a:rPr lang="zh-TW" altLang="en-US" sz="1800" b="0" i="0" u="none" strike="noStrike" dirty="0">
                <a:solidFill>
                  <a:srgbClr val="000000"/>
                </a:solidFill>
                <a:effectLst/>
                <a:latin typeface="Arial" panose="020B0604020202020204" pitchFamily="34" charset="0"/>
              </a:rPr>
              <a:t>可以在此將該篇論文分享至其他網路社群平台。亦可對該論文進行評分、擷取引用網址及轉寄至電子信箱。</a:t>
            </a:r>
            <a:r>
              <a:rPr lang="en-US" altLang="zh-TW" sz="1800" b="0" i="0" u="none" strike="noStrike" dirty="0">
                <a:solidFill>
                  <a:srgbClr val="000000"/>
                </a:solidFill>
                <a:effectLst/>
                <a:latin typeface="Arial" panose="020B0604020202020204" pitchFamily="34" charset="0"/>
              </a:rPr>
              <a:t>)</a:t>
            </a:r>
            <a:endParaRPr lang="zh-TW" altLang="en-US" b="0" dirty="0">
              <a:effectLst/>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21</a:t>
            </a:fld>
            <a:endParaRPr lang="zh-TW" altLang="en-US"/>
          </a:p>
        </p:txBody>
      </p:sp>
    </p:spTree>
    <p:extLst>
      <p:ext uri="{BB962C8B-B14F-4D97-AF65-F5344CB8AC3E}">
        <p14:creationId xmlns:p14="http://schemas.microsoft.com/office/powerpoint/2010/main" val="3273594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dirty="0">
                <a:solidFill>
                  <a:srgbClr val="000000"/>
                </a:solidFill>
                <a:effectLst/>
                <a:latin typeface="Arial" panose="020B0604020202020204" pitchFamily="34" charset="0"/>
              </a:rPr>
              <a:t>在搜尋結果中</a:t>
            </a:r>
            <a:r>
              <a:rPr lang="zh-TW" altLang="en-US" sz="1800" b="1" i="0" u="none" strike="noStrike" dirty="0">
                <a:solidFill>
                  <a:srgbClr val="000000"/>
                </a:solidFill>
                <a:effectLst/>
                <a:latin typeface="Arial" panose="020B0604020202020204" pitchFamily="34" charset="0"/>
              </a:rPr>
              <a:t>被收藏的論文</a:t>
            </a:r>
            <a:r>
              <a:rPr lang="zh-TW" altLang="en-US" sz="1800" b="0" i="0" u="none" strike="noStrike" dirty="0">
                <a:solidFill>
                  <a:srgbClr val="000000"/>
                </a:solidFill>
                <a:effectLst/>
                <a:latin typeface="Arial" panose="020B0604020202020204" pitchFamily="34" charset="0"/>
              </a:rPr>
              <a:t>會被保存在此，可以</a:t>
            </a:r>
            <a:r>
              <a:rPr lang="zh-TW" altLang="en-US" sz="1800" b="1" i="0" u="none" strike="noStrike" dirty="0">
                <a:solidFill>
                  <a:srgbClr val="000000"/>
                </a:solidFill>
                <a:effectLst/>
                <a:latin typeface="Arial" panose="020B0604020202020204" pitchFamily="34" charset="0"/>
              </a:rPr>
              <a:t>資料夾</a:t>
            </a:r>
            <a:r>
              <a:rPr lang="zh-TW" altLang="en-US" sz="1800" b="0" i="0" u="none" strike="noStrike" dirty="0">
                <a:solidFill>
                  <a:srgbClr val="000000"/>
                </a:solidFill>
                <a:effectLst/>
                <a:latin typeface="Arial" panose="020B0604020202020204" pitchFamily="34" charset="0"/>
              </a:rPr>
              <a:t>進行分類，方便論文搜尋與文獻整理。</a:t>
            </a:r>
            <a:endParaRPr lang="zh-TW" altLang="en-US" b="0" dirty="0">
              <a:effectLst/>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22</a:t>
            </a:fld>
            <a:endParaRPr lang="zh-TW" altLang="en-US"/>
          </a:p>
        </p:txBody>
      </p:sp>
    </p:spTree>
    <p:extLst>
      <p:ext uri="{BB962C8B-B14F-4D97-AF65-F5344CB8AC3E}">
        <p14:creationId xmlns:p14="http://schemas.microsoft.com/office/powerpoint/2010/main" val="3938623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ea typeface="新細明體"/>
              </a:rPr>
              <a:t>3. </a:t>
            </a:r>
            <a:r>
              <a:rPr lang="zh-TW" altLang="en-US" err="1">
                <a:ea typeface="新細明體"/>
              </a:rPr>
              <a:t>文獻資料整理</a:t>
            </a:r>
            <a:endParaRPr lang="zh-TW" err="1">
              <a:ea typeface="新細明體"/>
            </a:endParaRPr>
          </a:p>
          <a:p>
            <a:r>
              <a:rPr lang="zh-TW" altLang="en-US">
                <a:ea typeface="新細明體"/>
              </a:rPr>
              <a:t>搜尋完需要的文獻資料後，文獻的管理與分類就成了重要的重點之一。</a:t>
            </a:r>
            <a:br>
              <a:rPr lang="en-US" altLang="zh-TW">
                <a:cs typeface="+mn-lt"/>
              </a:rPr>
            </a:br>
            <a:endParaRPr lang="en-US" altLang="zh-TW">
              <a:ea typeface="新細明體"/>
              <a:cs typeface="Calibri"/>
            </a:endParaRPr>
          </a:p>
          <a:p>
            <a:r>
              <a:rPr lang="zh-TW" altLang="en-US">
                <a:ea typeface="新細明體"/>
              </a:rPr>
              <a:t>為了妥善分類讓檢索更加快速，將使用各種文獻整理工具幫助我們更有效率的處理大量參考文獻。</a:t>
            </a:r>
            <a:br>
              <a:rPr lang="en-US" altLang="zh-TW">
                <a:cs typeface="+mn-lt"/>
              </a:rPr>
            </a:br>
            <a:endParaRPr lang="en-US" altLang="zh-TW">
              <a:ea typeface="新細明體"/>
              <a:cs typeface="Calibri"/>
            </a:endParaRPr>
          </a:p>
          <a:p>
            <a:r>
              <a:rPr lang="zh-TW" altLang="en-US">
                <a:ea typeface="新細明體"/>
              </a:rPr>
              <a:t>整理時需要先將文獻透過自動或手動的方式建立屬於你的文獻資料庫，並透過這個文獻資料庫對文獻做分類、註記閱讀等，最後透過文獻資料庫自動生成參考文獻，插入論文最後的「參考文獻」的部分，讓撰寫論文事半功倍。</a:t>
            </a:r>
            <a:endParaRPr lang="zh-TW">
              <a:ea typeface="新細明體"/>
            </a:endParaRPr>
          </a:p>
          <a:p>
            <a:br>
              <a:rPr lang="en-US" altLang="zh-TW"/>
            </a:br>
            <a:endParaRPr lang="en-US" altLang="zh-TW"/>
          </a:p>
        </p:txBody>
      </p:sp>
      <p:sp>
        <p:nvSpPr>
          <p:cNvPr id="4" name="投影片編號版面配置區 3"/>
          <p:cNvSpPr>
            <a:spLocks noGrp="1"/>
          </p:cNvSpPr>
          <p:nvPr>
            <p:ph type="sldNum" sz="quarter" idx="5"/>
          </p:nvPr>
        </p:nvSpPr>
        <p:spPr/>
        <p:txBody>
          <a:bodyPr/>
          <a:lstStyle/>
          <a:p>
            <a:fld id="{D783935B-48D1-4CE2-9FF6-D89749E4BF17}" type="slidenum">
              <a:rPr lang="en-US" altLang="zh-TW"/>
              <a:t>24</a:t>
            </a:fld>
            <a:endParaRPr lang="zh-TW" altLang="en-US"/>
          </a:p>
        </p:txBody>
      </p:sp>
    </p:spTree>
    <p:extLst>
      <p:ext uri="{BB962C8B-B14F-4D97-AF65-F5344CB8AC3E}">
        <p14:creationId xmlns:p14="http://schemas.microsoft.com/office/powerpoint/2010/main" val="32089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a:solidFill>
                  <a:srgbClr val="000000"/>
                </a:solidFill>
                <a:effectLst/>
                <a:latin typeface="Arial" panose="020B0604020202020204" pitchFamily="34" charset="0"/>
              </a:rPr>
              <a:t>論文時程使用甘特圖的好處有以下：</a:t>
            </a:r>
            <a:endParaRPr lang="zh-TW" altLang="en-US" b="0">
              <a:effectLst/>
            </a:endParaRP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視覺化時程： 甘特圖以直觀的方式呈現整個論文時程，橫軸表示時間，縱軸表示任務。這提供清晰的開始和結束時間，使整個時程在一張圖上一目了然。</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任務相依性： 甘特圖清楚顯示任務之間的相依性，有助於確保論文撰寫過程中不會發生任務順序上的問題。你可以明確知道哪些任務需要在其他任務完成後才能開始，進而合理安排工作流程。</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進度追蹤： 透過甘特圖，可以輕鬆追蹤和比較實際進度與預期進度。這提供及早發現潛在延遲或問題的機會，並允許及時調整時程以確保按計劃完成論文。</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資源分配： 在甘特圖中指定每個任務所需的資源，包括時間、人力和其他成本。這有助於有效分配資源，確保在整個論文撰寫過程中資源的平衡使用，避免在某些階段過度消耗資源，而在其他階段不足。</a:t>
            </a:r>
          </a:p>
          <a:p>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5</a:t>
            </a:fld>
            <a:endParaRPr lang="zh-TW" altLang="en-US"/>
          </a:p>
        </p:txBody>
      </p:sp>
    </p:spTree>
    <p:extLst>
      <p:ext uri="{BB962C8B-B14F-4D97-AF65-F5344CB8AC3E}">
        <p14:creationId xmlns:p14="http://schemas.microsoft.com/office/powerpoint/2010/main" val="2968652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solidFill>
                  <a:srgbClr val="754C28"/>
                </a:solidFill>
                <a:ea typeface="新細明體"/>
              </a:rPr>
              <a:t>接下來將簡易介紹三種較為常用的文獻管理軟體，分別是EndNote、</a:t>
            </a:r>
            <a:r>
              <a:rPr lang="en-US" altLang="zh-TW">
                <a:solidFill>
                  <a:srgbClr val="754C28"/>
                </a:solidFill>
                <a:ea typeface="新細明體"/>
              </a:rPr>
              <a:t>Mendeley</a:t>
            </a:r>
            <a:r>
              <a:rPr lang="zh-TW">
                <a:solidFill>
                  <a:srgbClr val="754C28"/>
                </a:solidFill>
                <a:ea typeface="新細明體"/>
              </a:rPr>
              <a:t>和</a:t>
            </a:r>
            <a:r>
              <a:rPr lang="en-US" altLang="zh-TW">
                <a:solidFill>
                  <a:srgbClr val="754C28"/>
                </a:solidFill>
                <a:ea typeface="新細明體"/>
              </a:rPr>
              <a:t>Zot</a:t>
            </a:r>
            <a:r>
              <a:rPr lang="zh-TW">
                <a:solidFill>
                  <a:srgbClr val="754C28"/>
                </a:solidFill>
                <a:ea typeface="新細明體"/>
              </a:rPr>
              <a:t>e</a:t>
            </a:r>
            <a:r>
              <a:rPr lang="en-US" altLang="zh-TW" err="1">
                <a:solidFill>
                  <a:srgbClr val="754C28"/>
                </a:solidFill>
                <a:ea typeface="新細明體"/>
              </a:rPr>
              <a:t>ro</a:t>
            </a:r>
            <a:r>
              <a:rPr lang="zh-TW">
                <a:solidFill>
                  <a:srgbClr val="754C28"/>
                </a:solidFill>
                <a:ea typeface="新細明體"/>
              </a:rPr>
              <a:t>。</a:t>
            </a:r>
            <a:br>
              <a:rPr lang="en-US" altLang="zh-TW">
                <a:cs typeface="+mn-lt"/>
              </a:rPr>
            </a:br>
            <a:endParaRPr lang="zh-TW" altLang="en-US">
              <a:solidFill>
                <a:srgbClr val="754C28"/>
              </a:solidFill>
              <a:ea typeface="新細明體"/>
              <a:cs typeface="Calibri"/>
            </a:endParaRPr>
          </a:p>
          <a:p>
            <a:r>
              <a:rPr lang="en-US" altLang="zh-TW">
                <a:ea typeface="新細明體"/>
                <a:cs typeface="+mn-lt"/>
              </a:rPr>
              <a:t>表/</a:t>
            </a:r>
            <a:r>
              <a:rPr lang="en-US" err="1"/>
              <a:t>適用系統與收費情況</a:t>
            </a:r>
            <a:endParaRPr lang="en-US" altLang="zh-TW" err="1">
              <a:cs typeface="+mn-lt"/>
            </a:endParaRPr>
          </a:p>
          <a:p>
            <a:endParaRPr lang="en-US" altLang="zh-TW">
              <a:solidFill>
                <a:srgbClr val="000000"/>
              </a:solidFill>
              <a:ea typeface="新細明體"/>
            </a:endParaRPr>
          </a:p>
          <a:p>
            <a:pPr marL="285750" indent="-285750">
              <a:buFont typeface="Calibri"/>
              <a:buChar char="-"/>
            </a:pPr>
            <a:r>
              <a:rPr lang="zh-TW">
                <a:solidFill>
                  <a:srgbClr val="754C28"/>
                </a:solidFill>
                <a:ea typeface="新細明體"/>
              </a:rPr>
              <a:t>三種軟體在各作業系統上的情況:</a:t>
            </a:r>
            <a:endParaRPr lang="en-US" altLang="zh-TW">
              <a:cs typeface="+mn-lt"/>
            </a:endParaRPr>
          </a:p>
          <a:p>
            <a:r>
              <a:rPr lang="zh-TW">
                <a:solidFill>
                  <a:srgbClr val="754C28"/>
                </a:solidFill>
                <a:ea typeface="新細明體"/>
              </a:rPr>
              <a:t>軟體都支援Windows和macOS系統，除了EndNote不支援Linux外，Mendeley和Zotero都可以在Linux系統上操作。</a:t>
            </a:r>
            <a:endParaRPr lang="en-US" altLang="zh-TW">
              <a:solidFill>
                <a:srgbClr val="000000"/>
              </a:solidFill>
              <a:ea typeface="新細明體"/>
            </a:endParaRPr>
          </a:p>
          <a:p>
            <a:pPr marL="285750" indent="-285750">
              <a:buFont typeface="Calibri"/>
              <a:buChar char="-"/>
            </a:pPr>
            <a:r>
              <a:rPr lang="zh-TW" altLang="en-US">
                <a:ea typeface="新細明體"/>
              </a:rPr>
              <a:t>收費標準</a:t>
            </a:r>
            <a:endParaRPr lang="en-US">
              <a:ea typeface="新細明體"/>
              <a:cs typeface="Calibri"/>
            </a:endParaRPr>
          </a:p>
          <a:p>
            <a:r>
              <a:rPr lang="en-US" err="1"/>
              <a:t>除了EndNote收費外，Mendeley和Zotero都提供一定儲存空間內的免費使用</a:t>
            </a:r>
            <a:r>
              <a:rPr lang="en-US"/>
              <a:t>。</a:t>
            </a:r>
            <a:endParaRPr lang="en-US" altLang="zh-TW">
              <a:ea typeface="新細明體"/>
            </a:endParaRPr>
          </a:p>
          <a:p>
            <a:r>
              <a:rPr lang="en-US"/>
              <a:t>Mendeley：2 GB </a:t>
            </a:r>
            <a:r>
              <a:rPr lang="en-US" err="1"/>
              <a:t>免費線上儲存空間</a:t>
            </a:r>
            <a:r>
              <a:rPr lang="en-US"/>
              <a:t> / </a:t>
            </a:r>
            <a:r>
              <a:rPr lang="en-US" err="1"/>
              <a:t>超過額外收費</a:t>
            </a:r>
            <a:br>
              <a:rPr lang="en-US">
                <a:cs typeface="+mn-lt"/>
              </a:rPr>
            </a:br>
            <a:r>
              <a:rPr lang="en-US"/>
              <a:t>Zotero：300 </a:t>
            </a:r>
            <a:r>
              <a:rPr lang="en-US" err="1"/>
              <a:t>MB的免費線上儲存空間</a:t>
            </a:r>
            <a:r>
              <a:rPr lang="en-US"/>
              <a:t> / </a:t>
            </a:r>
            <a:r>
              <a:rPr lang="en-US" err="1"/>
              <a:t>超過額外收費</a:t>
            </a:r>
            <a:br>
              <a:rPr lang="en-US" altLang="zh-TW">
                <a:cs typeface="+mn-lt"/>
              </a:rPr>
            </a:br>
            <a:endParaRPr lang="en-US">
              <a:ea typeface="新細明體"/>
              <a:cs typeface="Calibri"/>
            </a:endParaRPr>
          </a:p>
          <a:p>
            <a:r>
              <a:rPr lang="zh-TW" altLang="en-US"/>
              <a:t>介紹三種文獻整理軟體都有以下的功能</a:t>
            </a:r>
            <a:endParaRPr lang="en-US"/>
          </a:p>
          <a:p>
            <a:pPr marL="285750" indent="-285750">
              <a:lnSpc>
                <a:spcPct val="150000"/>
              </a:lnSpc>
              <a:buFont typeface="Calibri"/>
              <a:buChar char="-"/>
            </a:pPr>
            <a:r>
              <a:rPr lang="zh-TW" altLang="en-US" sz="2400">
                <a:solidFill>
                  <a:srgbClr val="754C28"/>
                </a:solidFill>
                <a:latin typeface="微軟正黑體"/>
                <a:ea typeface="微軟正黑體"/>
              </a:rPr>
              <a:t>共有功能：</a:t>
            </a:r>
            <a:endParaRPr lang="zh-TW">
              <a:latin typeface="微軟正黑體"/>
              <a:ea typeface="微軟正黑體"/>
            </a:endParaRPr>
          </a:p>
          <a:p>
            <a:pPr marL="647065" lvl="1" indent="-342900">
              <a:lnSpc>
                <a:spcPct val="150000"/>
              </a:lnSpc>
              <a:buFont typeface="Arial" panose="020B0604020202020204" pitchFamily="34" charset="0"/>
              <a:buChar char="•"/>
            </a:pPr>
            <a:r>
              <a:rPr lang="zh-TW" altLang="en-US" sz="2000">
                <a:solidFill>
                  <a:srgbClr val="754C28"/>
                </a:solidFill>
                <a:latin typeface="微軟正黑體"/>
                <a:ea typeface="微軟正黑體"/>
              </a:rPr>
              <a:t>匯入 </a:t>
            </a:r>
            <a:r>
              <a:rPr lang="en-US" altLang="zh-TW" sz="2000">
                <a:solidFill>
                  <a:srgbClr val="754C28"/>
                </a:solidFill>
                <a:latin typeface="微軟正黑體"/>
                <a:ea typeface="微軟正黑體"/>
              </a:rPr>
              <a:t>PDF </a:t>
            </a:r>
            <a:r>
              <a:rPr lang="zh-TW" altLang="en-US" sz="2000">
                <a:solidFill>
                  <a:srgbClr val="754C28"/>
                </a:solidFill>
                <a:latin typeface="微軟正黑體"/>
                <a:ea typeface="微軟正黑體"/>
              </a:rPr>
              <a:t>自動辨識書目資料：</a:t>
            </a:r>
            <a:r>
              <a:rPr lang="zh-TW">
                <a:solidFill>
                  <a:srgbClr val="754C28"/>
                </a:solidFill>
                <a:ea typeface="新細明體"/>
              </a:rPr>
              <a:t>不用手動輸入，加速處理速度，但PDF自動辨識仍會因為論文格式不同而出現少數匯入失敗的情況。例如EndNote下載PDF檔至電腦中即可匯入，但PDF檔必須有DOI碼，而且未必每篇有DOI的PDF都適用，例如：華藝線上圖書館的PDF書目就無法成功匯入。但若出現無法成功匯入的情況，每種軟體都還有其他方式可解決</a:t>
            </a:r>
            <a:endParaRPr lang="zh-TW" altLang="en-US" sz="2000">
              <a:solidFill>
                <a:srgbClr val="754C28"/>
              </a:solidFill>
              <a:latin typeface="新細明體"/>
              <a:ea typeface="新細明體"/>
            </a:endParaRPr>
          </a:p>
          <a:p>
            <a:pPr marL="647065" lvl="1" indent="-342900">
              <a:lnSpc>
                <a:spcPct val="150000"/>
              </a:lnSpc>
              <a:buFont typeface="Arial" panose="020B0604020202020204" pitchFamily="34" charset="0"/>
              <a:buChar char="•"/>
            </a:pPr>
            <a:r>
              <a:rPr lang="zh-TW" altLang="en-US" sz="2000">
                <a:solidFill>
                  <a:srgbClr val="754C28"/>
                </a:solidFill>
                <a:latin typeface="微軟正黑體"/>
                <a:ea typeface="微軟正黑體"/>
              </a:rPr>
              <a:t>書目資料可附上 </a:t>
            </a:r>
            <a:r>
              <a:rPr lang="en-US" altLang="zh-TW" sz="2000">
                <a:solidFill>
                  <a:srgbClr val="754C28"/>
                </a:solidFill>
                <a:latin typeface="微軟正黑體"/>
                <a:ea typeface="微軟正黑體"/>
              </a:rPr>
              <a:t>PDF：</a:t>
            </a:r>
            <a:r>
              <a:rPr lang="zh-TW" altLang="en-US">
                <a:solidFill>
                  <a:srgbClr val="754C28"/>
                </a:solidFill>
                <a:ea typeface="新細明體"/>
              </a:rPr>
              <a:t>基本的功能，方便檢閱</a:t>
            </a:r>
            <a:r>
              <a:rPr lang="en-US" altLang="zh-TW">
                <a:solidFill>
                  <a:srgbClr val="754C28"/>
                </a:solidFill>
                <a:ea typeface="新細明體"/>
              </a:rPr>
              <a:t>PDF</a:t>
            </a:r>
            <a:r>
              <a:rPr lang="zh-TW" altLang="en-US">
                <a:solidFill>
                  <a:srgbClr val="754C28"/>
                </a:solidFill>
                <a:ea typeface="新細明體"/>
              </a:rPr>
              <a:t>檔案</a:t>
            </a:r>
            <a:endParaRPr lang="en-US" altLang="zh-TW" sz="2000">
              <a:solidFill>
                <a:srgbClr val="754C28"/>
              </a:solidFill>
              <a:latin typeface="新細明體"/>
              <a:ea typeface="新細明體"/>
            </a:endParaRPr>
          </a:p>
          <a:p>
            <a:pPr marL="647065" lvl="1" indent="-342900">
              <a:lnSpc>
                <a:spcPct val="150000"/>
              </a:lnSpc>
              <a:buFont typeface="Arial" panose="020B0604020202020204" pitchFamily="34" charset="0"/>
              <a:buChar char="•"/>
            </a:pPr>
            <a:r>
              <a:rPr lang="en-US" altLang="zh-TW" sz="2000">
                <a:solidFill>
                  <a:srgbClr val="754C28"/>
                </a:solidFill>
                <a:latin typeface="微軟正黑體"/>
                <a:ea typeface="微軟正黑體"/>
              </a:rPr>
              <a:t>PDF </a:t>
            </a:r>
            <a:r>
              <a:rPr lang="zh-TW" altLang="en-US" sz="2000">
                <a:solidFill>
                  <a:srgbClr val="754C28"/>
                </a:solidFill>
                <a:latin typeface="微軟正黑體"/>
                <a:ea typeface="微軟正黑體"/>
              </a:rPr>
              <a:t>筆記 </a:t>
            </a:r>
            <a:r>
              <a:rPr lang="en-US" altLang="zh-TW" sz="2000">
                <a:solidFill>
                  <a:srgbClr val="754C28"/>
                </a:solidFill>
                <a:latin typeface="微軟正黑體"/>
                <a:ea typeface="微軟正黑體"/>
              </a:rPr>
              <a:t>/ </a:t>
            </a:r>
            <a:r>
              <a:rPr lang="zh-TW" altLang="en-US" sz="2000">
                <a:solidFill>
                  <a:srgbClr val="754C28"/>
                </a:solidFill>
                <a:latin typeface="微軟正黑體"/>
                <a:ea typeface="微軟正黑體"/>
              </a:rPr>
              <a:t>註記：</a:t>
            </a:r>
            <a:r>
              <a:rPr lang="zh-TW">
                <a:solidFill>
                  <a:srgbClr val="754C28"/>
                </a:solidFill>
                <a:ea typeface="新細明體"/>
              </a:rPr>
              <a:t>都有提供簡易的pdf註記功能，方便使用者在閱讀時做簡單的筆記</a:t>
            </a:r>
            <a:endParaRPr lang="zh-TW">
              <a:ea typeface="新細明體"/>
              <a:cs typeface="+mn-lt"/>
            </a:endParaRPr>
          </a:p>
          <a:p>
            <a:pPr marL="647065" lvl="1" indent="-342900">
              <a:lnSpc>
                <a:spcPct val="150000"/>
              </a:lnSpc>
              <a:buFont typeface="Arial" panose="020B0604020202020204" pitchFamily="34" charset="0"/>
              <a:buChar char="•"/>
            </a:pPr>
            <a:r>
              <a:rPr lang="zh-TW" altLang="en-US" sz="2000">
                <a:solidFill>
                  <a:srgbClr val="754C28"/>
                </a:solidFill>
                <a:latin typeface="微軟正黑體"/>
                <a:ea typeface="微軟正黑體"/>
              </a:rPr>
              <a:t>標籤 </a:t>
            </a:r>
            <a:r>
              <a:rPr lang="en-US" altLang="zh-TW" sz="2000">
                <a:solidFill>
                  <a:srgbClr val="754C28"/>
                </a:solidFill>
                <a:latin typeface="微軟正黑體"/>
                <a:ea typeface="微軟正黑體"/>
              </a:rPr>
              <a:t>/ </a:t>
            </a:r>
            <a:r>
              <a:rPr lang="zh-TW" altLang="en-US" sz="2000">
                <a:solidFill>
                  <a:srgbClr val="754C28"/>
                </a:solidFill>
                <a:latin typeface="微軟正黑體"/>
                <a:ea typeface="微軟正黑體"/>
              </a:rPr>
              <a:t>文獻分類：</a:t>
            </a:r>
            <a:r>
              <a:rPr lang="zh-TW">
                <a:solidFill>
                  <a:srgbClr val="754C28"/>
                </a:solidFill>
                <a:ea typeface="新細明體"/>
              </a:rPr>
              <a:t>以不同的標籤去分類各種文件、方便管理</a:t>
            </a:r>
            <a:endParaRPr lang="zh-TW">
              <a:cs typeface="+mn-lt"/>
            </a:endParaRPr>
          </a:p>
          <a:p>
            <a:pPr marL="647065" lvl="1" indent="-342900">
              <a:lnSpc>
                <a:spcPct val="150000"/>
              </a:lnSpc>
              <a:buFont typeface="Arial" panose="020B0604020202020204" pitchFamily="34" charset="0"/>
              <a:buChar char="•"/>
            </a:pPr>
            <a:r>
              <a:rPr lang="zh-TW" altLang="en-US" sz="2000">
                <a:solidFill>
                  <a:srgbClr val="754C28"/>
                </a:solidFill>
                <a:latin typeface="微軟正黑體"/>
                <a:ea typeface="微軟正黑體"/>
              </a:rPr>
              <a:t>多人協作 </a:t>
            </a:r>
            <a:r>
              <a:rPr lang="en-US" altLang="zh-TW" sz="2000">
                <a:solidFill>
                  <a:srgbClr val="754C28"/>
                </a:solidFill>
                <a:latin typeface="微軟正黑體"/>
                <a:ea typeface="微軟正黑體"/>
              </a:rPr>
              <a:t>/ </a:t>
            </a:r>
            <a:r>
              <a:rPr lang="zh-TW" altLang="en-US" sz="2000">
                <a:solidFill>
                  <a:srgbClr val="754C28"/>
                </a:solidFill>
                <a:latin typeface="微軟正黑體"/>
                <a:ea typeface="微軟正黑體"/>
              </a:rPr>
              <a:t>共享：</a:t>
            </a:r>
            <a:r>
              <a:rPr lang="zh-TW">
                <a:solidFill>
                  <a:srgbClr val="754C28"/>
                </a:solidFill>
                <a:ea typeface="新細明體"/>
              </a:rPr>
              <a:t>三個軟體都提供不同的多人共享資料庫方式，方便多人研究時可以協作管理文獻，例如endnote就提供多人共享部分或全部資料庫的功能，也可以在共享資料庫中追蹤隊友的修改活動。</a:t>
            </a:r>
            <a:endParaRPr lang="zh-TW">
              <a:ea typeface="新細明體"/>
              <a:cs typeface="+mn-lt"/>
            </a:endParaRPr>
          </a:p>
          <a:p>
            <a:pPr marL="647670" lvl="1" indent="-342900">
              <a:lnSpc>
                <a:spcPct val="150000"/>
              </a:lnSpc>
              <a:buFont typeface="Arial" panose="020B0604020202020204" pitchFamily="34" charset="0"/>
              <a:buChar char="•"/>
            </a:pPr>
            <a:r>
              <a:rPr lang="zh-TW" altLang="en-US" sz="2000" dirty="0">
                <a:solidFill>
                  <a:srgbClr val="754C28"/>
                </a:solidFill>
                <a:latin typeface="微軟正黑體" panose="020B0604030504040204" pitchFamily="34" charset="-120"/>
                <a:ea typeface="微軟正黑體" panose="020B0604030504040204" pitchFamily="34" charset="-120"/>
              </a:rPr>
              <a:t>電腦版 </a:t>
            </a:r>
            <a:r>
              <a:rPr lang="en-US" altLang="zh-TW" sz="2000" dirty="0">
                <a:solidFill>
                  <a:srgbClr val="754C28"/>
                </a:solidFill>
                <a:latin typeface="微軟正黑體" panose="020B0604030504040204" pitchFamily="34" charset="-120"/>
                <a:ea typeface="微軟正黑體" panose="020B0604030504040204" pitchFamily="34" charset="-120"/>
              </a:rPr>
              <a:t>/ </a:t>
            </a:r>
            <a:r>
              <a:rPr lang="zh-TW" altLang="en-US" sz="2000" dirty="0">
                <a:solidFill>
                  <a:srgbClr val="754C28"/>
                </a:solidFill>
                <a:latin typeface="微軟正黑體" panose="020B0604030504040204" pitchFamily="34" charset="-120"/>
                <a:ea typeface="微軟正黑體" panose="020B0604030504040204" pitchFamily="34" charset="-120"/>
              </a:rPr>
              <a:t>網頁版</a:t>
            </a:r>
          </a:p>
          <a:p>
            <a:pPr marL="647670" lvl="1" indent="-342900">
              <a:lnSpc>
                <a:spcPct val="150000"/>
              </a:lnSpc>
              <a:buFont typeface="Arial" panose="020B0604020202020204" pitchFamily="34" charset="0"/>
              <a:buChar char="•"/>
            </a:pPr>
            <a:r>
              <a:rPr lang="zh-TW" altLang="en-US" sz="2000" dirty="0">
                <a:solidFill>
                  <a:srgbClr val="754C28"/>
                </a:solidFill>
                <a:latin typeface="微軟正黑體" panose="020B0604030504040204" pitchFamily="34" charset="-120"/>
                <a:ea typeface="微軟正黑體" panose="020B0604030504040204" pitchFamily="34" charset="-120"/>
              </a:rPr>
              <a:t>離線作業</a:t>
            </a:r>
          </a:p>
          <a:p>
            <a:endParaRPr lang="zh-TW" altLang="en-US" dirty="0"/>
          </a:p>
          <a:p>
            <a:br>
              <a:rPr lang="zh-TW">
                <a:cs typeface="+mn-lt"/>
              </a:rPr>
            </a:br>
            <a:endParaRPr lang="zh-TW">
              <a:ea typeface="新細明體"/>
              <a:cs typeface="Calibri"/>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25</a:t>
            </a:fld>
            <a:endParaRPr lang="zh-TW" altLang="en-US"/>
          </a:p>
        </p:txBody>
      </p:sp>
    </p:spTree>
    <p:extLst>
      <p:ext uri="{BB962C8B-B14F-4D97-AF65-F5344CB8AC3E}">
        <p14:creationId xmlns:p14="http://schemas.microsoft.com/office/powerpoint/2010/main" val="4157137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表</a:t>
            </a:r>
            <a:r>
              <a:rPr lang="en-US" altLang="zh-TW">
                <a:ea typeface="新細明體"/>
              </a:rPr>
              <a:t>/</a:t>
            </a:r>
            <a:r>
              <a:rPr lang="zh-TW" altLang="en-US" b="1">
                <a:ea typeface="新細明體"/>
              </a:rPr>
              <a:t>支援的文書處理軟體</a:t>
            </a:r>
            <a:endParaRPr lang="en-US" altLang="zh-TW">
              <a:ea typeface="新細明體"/>
              <a:cs typeface="Calibri" panose="020F0502020204030204"/>
            </a:endParaRPr>
          </a:p>
          <a:p>
            <a:endParaRPr lang="zh-TW" altLang="en-US" b="1">
              <a:ea typeface="新細明體"/>
            </a:endParaRPr>
          </a:p>
          <a:p>
            <a:r>
              <a:rPr lang="zh-TW">
                <a:ea typeface="新細明體"/>
              </a:rPr>
              <a:t>除了管理文獻外，也需要考慮到文獻編輯時使用的文書處理軟體是否相容</a:t>
            </a:r>
            <a:endParaRPr lang="zh-TW" altLang="en-US">
              <a:ea typeface="新細明體"/>
              <a:cs typeface="Calibri"/>
            </a:endParaRPr>
          </a:p>
          <a:p>
            <a:pPr marL="171450" indent="-171450">
              <a:buFont typeface="Arial"/>
              <a:buChar char="•"/>
            </a:pPr>
            <a:r>
              <a:rPr lang="zh-TW">
                <a:ea typeface="新細明體"/>
              </a:rPr>
              <a:t>EndNote支援最多文書處理軟體</a:t>
            </a:r>
            <a:endParaRPr lang="zh-TW" altLang="en-US">
              <a:ea typeface="新細明體"/>
              <a:cs typeface="Calibri" panose="020F0502020204030204"/>
            </a:endParaRPr>
          </a:p>
          <a:p>
            <a:pPr marL="171450" indent="-171450">
              <a:buFont typeface="Arial"/>
              <a:buChar char="•"/>
            </a:pPr>
            <a:r>
              <a:rPr lang="zh-TW">
                <a:ea typeface="新細明體"/>
              </a:rPr>
              <a:t>只有EndNote可以支援Apple Pages</a:t>
            </a:r>
            <a:endParaRPr lang="zh-TW" altLang="en-US">
              <a:ea typeface="新細明體" panose="02020500000000000000" pitchFamily="18" charset="-120"/>
              <a:cs typeface="Calibri" panose="020F0502020204030204"/>
            </a:endParaRPr>
          </a:p>
          <a:p>
            <a:pPr marL="171450" indent="-171450">
              <a:buFont typeface="Arial"/>
              <a:buChar char="•"/>
            </a:pPr>
            <a:r>
              <a:rPr lang="zh-TW">
                <a:ea typeface="新細明體"/>
              </a:rPr>
              <a:t>若是考慮到習慣使用Google Docs 線上文件編輯，只有Zotero支援Google Docs。</a:t>
            </a:r>
            <a:endParaRPr lang="zh-TW">
              <a:ea typeface="新細明體"/>
              <a:cs typeface="Calibri"/>
            </a:endParaRPr>
          </a:p>
          <a:p>
            <a:endParaRPr lang="en-US" altLang="zh-TW">
              <a:cs typeface="+mn-lt"/>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26</a:t>
            </a:fld>
            <a:endParaRPr lang="zh-TW" altLang="en-US"/>
          </a:p>
        </p:txBody>
      </p:sp>
    </p:spTree>
    <p:extLst>
      <p:ext uri="{BB962C8B-B14F-4D97-AF65-F5344CB8AC3E}">
        <p14:creationId xmlns:p14="http://schemas.microsoft.com/office/powerpoint/2010/main" val="4293426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b="1">
                <a:ea typeface="新細明體"/>
                <a:hlinkClick r:id="rId3"/>
              </a:rPr>
              <a:t>EndNote</a:t>
            </a:r>
            <a:r>
              <a:rPr lang="zh-TW" b="1">
                <a:ea typeface="新細明體"/>
              </a:rPr>
              <a:t>幾項功能分享</a:t>
            </a:r>
            <a:endParaRPr lang="zh-TW">
              <a:ea typeface="新細明體"/>
              <a:cs typeface="Calibri" panose="020F0502020204030204"/>
            </a:endParaRPr>
          </a:p>
          <a:p>
            <a:r>
              <a:rPr lang="zh-TW" altLang="en-US">
                <a:ea typeface="新細明體"/>
              </a:rPr>
              <a:t>接下來舉</a:t>
            </a:r>
            <a:r>
              <a:rPr lang="en-US" altLang="zh-TW">
                <a:ea typeface="新細明體"/>
              </a:rPr>
              <a:t>EndNote</a:t>
            </a:r>
            <a:r>
              <a:rPr lang="zh-TW" altLang="en-US">
                <a:ea typeface="新細明體"/>
              </a:rPr>
              <a:t>的幾個功能展示給大家參考，同學們可以依據自己的需求和使用習慣選擇不同的文獻管理工具。</a:t>
            </a:r>
            <a:endParaRPr lang="zh-TW">
              <a:ea typeface="新細明體"/>
            </a:endParaRPr>
          </a:p>
          <a:p>
            <a:pPr algn="ctr"/>
            <a:endParaRPr lang="zh-TW" altLang="en-US">
              <a:ea typeface="新細明體"/>
            </a:endParaRPr>
          </a:p>
          <a:p>
            <a:r>
              <a:rPr lang="zh-TW">
                <a:ea typeface="新細明體"/>
              </a:rPr>
              <a:t>圖</a:t>
            </a:r>
            <a:r>
              <a:rPr lang="en-US" altLang="zh-TW">
                <a:ea typeface="新細明體"/>
              </a:rPr>
              <a:t>/</a:t>
            </a:r>
            <a:r>
              <a:rPr lang="zh-TW">
                <a:ea typeface="新細明體"/>
              </a:rPr>
              <a:t> EndNote 快速匯入功能</a:t>
            </a:r>
            <a:r>
              <a:rPr lang="en-US" altLang="zh-TW">
                <a:ea typeface="新細明體"/>
              </a:rPr>
              <a:t>-</a:t>
            </a:r>
            <a:r>
              <a:rPr lang="en-US" altLang="zh-TW" err="1">
                <a:ea typeface="新細明體"/>
              </a:rPr>
              <a:t>單筆匯入</a:t>
            </a:r>
            <a:endParaRPr lang="zh-TW" err="1">
              <a:ea typeface="新細明體"/>
              <a:cs typeface="Calibri" panose="020F0502020204030204"/>
            </a:endParaRPr>
          </a:p>
          <a:p>
            <a:r>
              <a:rPr lang="zh-TW" altLang="en-US">
                <a:ea typeface="新細明體"/>
              </a:rPr>
              <a:t>一鍵添加文件、新增文獻快速</a:t>
            </a:r>
            <a:r>
              <a:rPr lang="en-US" altLang="zh-TW">
                <a:ea typeface="新細明體"/>
              </a:rPr>
              <a:t> : </a:t>
            </a:r>
            <a:r>
              <a:rPr lang="zh-TW" altLang="en-US">
                <a:ea typeface="新細明體"/>
              </a:rPr>
              <a:t>連接</a:t>
            </a:r>
            <a:r>
              <a:rPr lang="en-US" altLang="zh-TW">
                <a:ea typeface="新細明體"/>
              </a:rPr>
              <a:t>EndNote</a:t>
            </a:r>
            <a:r>
              <a:rPr lang="zh-TW" altLang="en-US">
                <a:ea typeface="新細明體"/>
              </a:rPr>
              <a:t>以後，各大文獻搜尋資料庫可以迅速將文件匯入</a:t>
            </a:r>
            <a:r>
              <a:rPr lang="en-US" altLang="zh-TW">
                <a:ea typeface="新細明體"/>
              </a:rPr>
              <a:t>EndNote</a:t>
            </a:r>
            <a:r>
              <a:rPr lang="zh-TW" altLang="en-US">
                <a:ea typeface="新細明體"/>
              </a:rPr>
              <a:t>。</a:t>
            </a:r>
            <a:endParaRPr lang="zh-TW">
              <a:ea typeface="新細明體"/>
            </a:endParaRPr>
          </a:p>
          <a:p>
            <a:br>
              <a:rPr lang="en-US" altLang="zh-TW">
                <a:cs typeface="+mn-lt"/>
              </a:rPr>
            </a:br>
            <a:endParaRPr lang="en-US" altLang="zh-TW"/>
          </a:p>
        </p:txBody>
      </p:sp>
      <p:sp>
        <p:nvSpPr>
          <p:cNvPr id="4" name="投影片編號版面配置區 3"/>
          <p:cNvSpPr>
            <a:spLocks noGrp="1"/>
          </p:cNvSpPr>
          <p:nvPr>
            <p:ph type="sldNum" sz="quarter" idx="5"/>
          </p:nvPr>
        </p:nvSpPr>
        <p:spPr/>
        <p:txBody>
          <a:bodyPr/>
          <a:lstStyle/>
          <a:p>
            <a:fld id="{D783935B-48D1-4CE2-9FF6-D89749E4BF17}" type="slidenum">
              <a:rPr lang="en-US" altLang="zh-TW"/>
              <a:t>27</a:t>
            </a:fld>
            <a:endParaRPr lang="zh-TW" altLang="en-US"/>
          </a:p>
        </p:txBody>
      </p:sp>
    </p:spTree>
    <p:extLst>
      <p:ext uri="{BB962C8B-B14F-4D97-AF65-F5344CB8AC3E}">
        <p14:creationId xmlns:p14="http://schemas.microsoft.com/office/powerpoint/2010/main" val="3900971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自行新增</a:t>
            </a:r>
            <a:endParaRPr lang="en-US" altLang="zh-TW">
              <a:ea typeface="新細明體"/>
            </a:endParaRPr>
          </a:p>
          <a:p>
            <a:endParaRPr lang="en-US" altLang="zh-TW">
              <a:ea typeface="新細明體"/>
            </a:endParaRPr>
          </a:p>
          <a:p>
            <a:r>
              <a:rPr lang="zh-TW">
                <a:ea typeface="新細明體"/>
              </a:rPr>
              <a:t>圖</a:t>
            </a:r>
            <a:r>
              <a:rPr lang="en-US" altLang="zh-TW">
                <a:ea typeface="新細明體"/>
              </a:rPr>
              <a:t>/</a:t>
            </a:r>
            <a:r>
              <a:rPr lang="zh-TW">
                <a:ea typeface="新細明體"/>
              </a:rPr>
              <a:t>星標重要性區分功能</a:t>
            </a:r>
          </a:p>
          <a:p>
            <a:r>
              <a:rPr lang="zh-TW"/>
              <a:t>透過Rating 的星標功能，快速註記較重要的文獻，方便撰寫論文時能快速檢索重要的資料。</a:t>
            </a:r>
          </a:p>
          <a:p>
            <a:br>
              <a:rPr lang="en-US" altLang="zh-TW"/>
            </a:br>
            <a:endParaRPr lang="en-US" altLang="zh-TW"/>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28</a:t>
            </a:fld>
            <a:endParaRPr lang="zh-TW" altLang="en-US"/>
          </a:p>
        </p:txBody>
      </p:sp>
    </p:spTree>
    <p:extLst>
      <p:ext uri="{BB962C8B-B14F-4D97-AF65-F5344CB8AC3E}">
        <p14:creationId xmlns:p14="http://schemas.microsoft.com/office/powerpoint/2010/main" val="291449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圖</a:t>
            </a:r>
            <a:r>
              <a:rPr lang="en-US" altLang="zh-TW">
                <a:ea typeface="新細明體"/>
              </a:rPr>
              <a:t>/</a:t>
            </a:r>
            <a:r>
              <a:rPr lang="zh-TW">
                <a:ea typeface="新細明體"/>
              </a:rPr>
              <a:t>文件分組功能</a:t>
            </a:r>
          </a:p>
          <a:p>
            <a:r>
              <a:rPr lang="zh-TW" altLang="en-US" err="1">
                <a:ea typeface="新細明體"/>
              </a:rPr>
              <a:t>可建立</a:t>
            </a:r>
            <a:r>
              <a:rPr lang="en-US" altLang="zh-TW" err="1">
                <a:ea typeface="新細明體"/>
              </a:rPr>
              <a:t>group</a:t>
            </a:r>
            <a:r>
              <a:rPr lang="en-US" altLang="zh-TW">
                <a:ea typeface="新細明體"/>
              </a:rPr>
              <a:t> set  / groups</a:t>
            </a:r>
            <a:r>
              <a:rPr lang="zh-TW" altLang="en-US">
                <a:ea typeface="新細明體"/>
              </a:rPr>
              <a:t>，方便文獻分類。</a:t>
            </a:r>
            <a:endParaRPr lang="zh-TW">
              <a:ea typeface="新細明體"/>
            </a:endParaRPr>
          </a:p>
          <a:p>
            <a:br>
              <a:rPr lang="en-US" altLang="zh-TW"/>
            </a:br>
            <a:endParaRPr lang="en-US" altLang="zh-TW"/>
          </a:p>
        </p:txBody>
      </p:sp>
      <p:sp>
        <p:nvSpPr>
          <p:cNvPr id="4" name="投影片編號版面配置區 3"/>
          <p:cNvSpPr>
            <a:spLocks noGrp="1"/>
          </p:cNvSpPr>
          <p:nvPr>
            <p:ph type="sldNum" sz="quarter" idx="5"/>
          </p:nvPr>
        </p:nvSpPr>
        <p:spPr/>
        <p:txBody>
          <a:bodyPr/>
          <a:lstStyle/>
          <a:p>
            <a:fld id="{D783935B-48D1-4CE2-9FF6-D89749E4BF17}" type="slidenum">
              <a:rPr lang="en-US" altLang="zh-TW"/>
              <a:t>29</a:t>
            </a:fld>
            <a:endParaRPr lang="zh-TW" altLang="en-US"/>
          </a:p>
        </p:txBody>
      </p:sp>
    </p:spTree>
    <p:extLst>
      <p:ext uri="{BB962C8B-B14F-4D97-AF65-F5344CB8AC3E}">
        <p14:creationId xmlns:p14="http://schemas.microsoft.com/office/powerpoint/2010/main" val="2353219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b="1">
                <a:ea typeface="新細明體"/>
              </a:rPr>
              <a:t>EndNote參考格式文獻樣式</a:t>
            </a:r>
            <a:endParaRPr lang="en-US" altLang="zh-TW">
              <a:cs typeface="+mn-lt"/>
            </a:endParaRPr>
          </a:p>
          <a:p>
            <a:r>
              <a:rPr lang="zh-TW" altLang="en-US">
                <a:ea typeface="新細明體"/>
              </a:rPr>
              <a:t>前面介紹了</a:t>
            </a:r>
            <a:r>
              <a:rPr lang="en-US" altLang="zh-TW">
                <a:ea typeface="新細明體"/>
              </a:rPr>
              <a:t>EndNote</a:t>
            </a:r>
            <a:r>
              <a:rPr lang="zh-TW" altLang="en-US">
                <a:ea typeface="新細明體"/>
              </a:rPr>
              <a:t>的幾個整理文獻的便利功能，現在來展示</a:t>
            </a:r>
            <a:r>
              <a:rPr lang="en-US" altLang="zh-TW">
                <a:ea typeface="新細明體"/>
              </a:rPr>
              <a:t>EndNote</a:t>
            </a:r>
            <a:r>
              <a:rPr lang="zh-TW" altLang="en-US">
                <a:ea typeface="新細明體"/>
              </a:rPr>
              <a:t>和</a:t>
            </a:r>
            <a:r>
              <a:rPr lang="en-US" altLang="zh-TW">
                <a:ea typeface="新細明體"/>
              </a:rPr>
              <a:t>word </a:t>
            </a:r>
            <a:r>
              <a:rPr lang="zh-TW" altLang="en-US">
                <a:ea typeface="新細明體"/>
              </a:rPr>
              <a:t>共同設定產生參考文獻的過程。</a:t>
            </a:r>
            <a:endParaRPr lang="zh-TW">
              <a:ea typeface="新細明體"/>
            </a:endParaRPr>
          </a:p>
          <a:p>
            <a:r>
              <a:rPr lang="zh-TW" altLang="en-US">
                <a:ea typeface="新細明體"/>
              </a:rPr>
              <a:t>首先，使用者可以透過</a:t>
            </a:r>
            <a:r>
              <a:rPr lang="en-US" altLang="zh-TW">
                <a:ea typeface="新細明體"/>
              </a:rPr>
              <a:t>word</a:t>
            </a:r>
            <a:r>
              <a:rPr lang="zh-TW" altLang="en-US">
                <a:ea typeface="新細明體"/>
              </a:rPr>
              <a:t>、</a:t>
            </a:r>
            <a:r>
              <a:rPr lang="en-US" altLang="zh-TW">
                <a:ea typeface="新細明體"/>
              </a:rPr>
              <a:t>endnote</a:t>
            </a:r>
            <a:r>
              <a:rPr lang="zh-TW" altLang="en-US">
                <a:ea typeface="新細明體"/>
              </a:rPr>
              <a:t>的各項設定來調整參考文獻的格式設定。</a:t>
            </a:r>
            <a:endParaRPr lang="zh-TW">
              <a:ea typeface="新細明體"/>
            </a:endParaRPr>
          </a:p>
          <a:p>
            <a:endParaRPr lang="en-US" altLang="zh-TW">
              <a:cs typeface="+mn-lt"/>
            </a:endParaRPr>
          </a:p>
          <a:p>
            <a:r>
              <a:rPr lang="zh-TW">
                <a:ea typeface="新細明體"/>
              </a:rPr>
              <a:t>圖</a:t>
            </a:r>
            <a:r>
              <a:rPr lang="en-US" altLang="zh-TW">
                <a:ea typeface="新細明體"/>
              </a:rPr>
              <a:t>/</a:t>
            </a:r>
            <a:r>
              <a:rPr lang="zh-TW">
                <a:ea typeface="新細明體"/>
              </a:rPr>
              <a:t> word</a:t>
            </a:r>
            <a:r>
              <a:rPr lang="zh-TW" altLang="en-US">
                <a:ea typeface="新細明體"/>
              </a:rPr>
              <a:t>和</a:t>
            </a:r>
            <a:r>
              <a:rPr lang="zh-TW">
                <a:ea typeface="新細明體"/>
              </a:rPr>
              <a:t>EndNote之間的關係</a:t>
            </a:r>
            <a:r>
              <a:rPr lang="zh-TW" altLang="en-US">
                <a:ea typeface="新細明體"/>
              </a:rPr>
              <a:t> </a:t>
            </a:r>
            <a:r>
              <a:rPr lang="en-US" altLang="zh-TW">
                <a:ea typeface="新細明體"/>
              </a:rPr>
              <a:t>(</a:t>
            </a:r>
            <a:r>
              <a:rPr lang="zh-TW" altLang="en-US">
                <a:ea typeface="新細明體"/>
              </a:rPr>
              <a:t>圖上有說明</a:t>
            </a:r>
            <a:r>
              <a:rPr lang="en-US" altLang="zh-TW">
                <a:ea typeface="新細明體"/>
              </a:rPr>
              <a:t>word</a:t>
            </a:r>
            <a:r>
              <a:rPr lang="zh-TW" altLang="en-US">
                <a:ea typeface="新細明體"/>
              </a:rPr>
              <a:t>和</a:t>
            </a:r>
            <a:r>
              <a:rPr lang="en-US" altLang="zh-TW">
                <a:ea typeface="新細明體"/>
              </a:rPr>
              <a:t>endnote</a:t>
            </a:r>
            <a:r>
              <a:rPr lang="zh-TW" altLang="en-US">
                <a:ea typeface="新細明體"/>
              </a:rPr>
              <a:t>主要適用於甚麼的排版設定)</a:t>
            </a:r>
            <a:endParaRPr lang="zh-TW">
              <a:ea typeface="新細明體"/>
              <a:cs typeface="Calibri" panose="020F0502020204030204"/>
            </a:endParaRPr>
          </a:p>
          <a:p>
            <a:endParaRPr lang="zh-TW" altLang="en-US">
              <a:ea typeface="新細明體"/>
            </a:endParaRPr>
          </a:p>
          <a:p>
            <a:r>
              <a:rPr lang="en-US" altLang="zh-TW">
                <a:ea typeface="新細明體"/>
              </a:rPr>
              <a:t>EndNote</a:t>
            </a:r>
            <a:r>
              <a:rPr lang="zh-TW" altLang="en-US">
                <a:ea typeface="新細明體"/>
              </a:rPr>
              <a:t>安裝成功會出現</a:t>
            </a:r>
            <a:r>
              <a:rPr lang="zh-TW" altLang="en-US" b="1">
                <a:ea typeface="新細明體"/>
              </a:rPr>
              <a:t>在</a:t>
            </a:r>
            <a:r>
              <a:rPr lang="en-US" altLang="zh-TW" b="1">
                <a:ea typeface="新細明體"/>
              </a:rPr>
              <a:t>Word</a:t>
            </a:r>
            <a:r>
              <a:rPr lang="zh-TW" altLang="en-US" b="1">
                <a:ea typeface="新細明體"/>
              </a:rPr>
              <a:t>上方的功能列</a:t>
            </a:r>
            <a:r>
              <a:rPr lang="zh-TW" altLang="en-US">
                <a:ea typeface="新細明體"/>
              </a:rPr>
              <a:t>。</a:t>
            </a:r>
            <a:endParaRPr lang="zh-TW">
              <a:ea typeface="新細明體"/>
            </a:endParaRPr>
          </a:p>
          <a:p>
            <a:r>
              <a:rPr lang="zh-TW" altLang="en-US">
                <a:ea typeface="新細明體"/>
              </a:rPr>
              <a:t>按下功能列的</a:t>
            </a:r>
            <a:r>
              <a:rPr lang="en-US" altLang="zh-TW" b="1">
                <a:ea typeface="新細明體"/>
              </a:rPr>
              <a:t>EndNote</a:t>
            </a:r>
            <a:r>
              <a:rPr lang="zh-TW" altLang="en-US" b="1">
                <a:ea typeface="新細明體"/>
              </a:rPr>
              <a:t>，在其</a:t>
            </a:r>
            <a:r>
              <a:rPr lang="en-US" altLang="zh-TW" b="1">
                <a:ea typeface="新細明體"/>
              </a:rPr>
              <a:t>Bibliography / Layout</a:t>
            </a:r>
            <a:r>
              <a:rPr lang="zh-TW" altLang="en-US" b="1">
                <a:ea typeface="新細明體"/>
              </a:rPr>
              <a:t>中</a:t>
            </a:r>
            <a:r>
              <a:rPr lang="zh-TW" altLang="en-US">
                <a:ea typeface="新細明體"/>
              </a:rPr>
              <a:t>來進行調整。</a:t>
            </a:r>
            <a:endParaRPr lang="zh-TW">
              <a:ea typeface="新細明體"/>
            </a:endParaRPr>
          </a:p>
          <a:p>
            <a:br>
              <a:rPr lang="en-US" altLang="zh-TW">
                <a:cs typeface="+mn-lt"/>
              </a:rPr>
            </a:br>
            <a:endParaRPr lang="en-US" altLang="zh-TW"/>
          </a:p>
        </p:txBody>
      </p:sp>
      <p:sp>
        <p:nvSpPr>
          <p:cNvPr id="4" name="投影片編號版面配置區 3"/>
          <p:cNvSpPr>
            <a:spLocks noGrp="1"/>
          </p:cNvSpPr>
          <p:nvPr>
            <p:ph type="sldNum" sz="quarter" idx="5"/>
          </p:nvPr>
        </p:nvSpPr>
        <p:spPr/>
        <p:txBody>
          <a:bodyPr/>
          <a:lstStyle/>
          <a:p>
            <a:fld id="{D783935B-48D1-4CE2-9FF6-D89749E4BF17}" type="slidenum">
              <a:rPr lang="en-US" altLang="zh-TW"/>
              <a:t>30</a:t>
            </a:fld>
            <a:endParaRPr lang="zh-TW" altLang="en-US"/>
          </a:p>
        </p:txBody>
      </p:sp>
    </p:spTree>
    <p:extLst>
      <p:ext uri="{BB962C8B-B14F-4D97-AF65-F5344CB8AC3E}">
        <p14:creationId xmlns:p14="http://schemas.microsoft.com/office/powerpoint/2010/main" val="1836478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左圖/修改字型縮排</a:t>
            </a:r>
          </a:p>
          <a:p>
            <a:r>
              <a:rPr lang="zh-TW">
                <a:ea typeface="新細明體"/>
              </a:rPr>
              <a:t>右圖</a:t>
            </a:r>
            <a:r>
              <a:rPr lang="en-US" altLang="zh-TW">
                <a:ea typeface="新細明體"/>
              </a:rPr>
              <a:t>/</a:t>
            </a:r>
            <a:r>
              <a:rPr lang="zh-TW">
                <a:ea typeface="新細明體"/>
              </a:rPr>
              <a:t>修改參考文獻標題</a:t>
            </a:r>
            <a:endParaRPr lang="zh-TW">
              <a:ea typeface="新細明體"/>
              <a:cs typeface="Calibri"/>
            </a:endParaRPr>
          </a:p>
          <a:p>
            <a:endParaRPr lang="zh-TW" altLang="en-US">
              <a:ea typeface="新細明體"/>
            </a:endParaRPr>
          </a:p>
          <a:p>
            <a:r>
              <a:rPr lang="zh-TW"/>
              <a:t>可透過EndNote在word中的工具列中的Bibliograph選項修改參考文獻標題、字體大小等等調整。</a:t>
            </a:r>
          </a:p>
          <a:p>
            <a:endParaRPr lang="zh-TW" altLang="en-US">
              <a:ea typeface="新細明體"/>
              <a:cs typeface="Calibri"/>
            </a:endParaRPr>
          </a:p>
          <a:p>
            <a:endParaRPr lang="zh-TW">
              <a:ea typeface="新細明體"/>
              <a:cs typeface="Calibri"/>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31</a:t>
            </a:fld>
            <a:endParaRPr lang="zh-TW" altLang="en-US"/>
          </a:p>
        </p:txBody>
      </p:sp>
    </p:spTree>
    <p:extLst>
      <p:ext uri="{BB962C8B-B14F-4D97-AF65-F5344CB8AC3E}">
        <p14:creationId xmlns:p14="http://schemas.microsoft.com/office/powerpoint/2010/main" val="1566552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圖/</a:t>
            </a:r>
            <a:r>
              <a:rPr lang="en-US" altLang="zh-TW">
                <a:ea typeface="新細明體"/>
              </a:rPr>
              <a:t> </a:t>
            </a:r>
            <a:r>
              <a:rPr lang="zh-TW" altLang="en-US">
                <a:ea typeface="新細明體"/>
              </a:rPr>
              <a:t>數字型參考文獻</a:t>
            </a:r>
            <a:r>
              <a:rPr lang="en-US" altLang="zh-TW">
                <a:ea typeface="新細明體"/>
              </a:rPr>
              <a:t> - </a:t>
            </a:r>
            <a:r>
              <a:rPr lang="zh-TW" altLang="en-US">
                <a:ea typeface="新細明體"/>
              </a:rPr>
              <a:t>起始數字</a:t>
            </a:r>
            <a:endParaRPr lang="zh-TW">
              <a:ea typeface="新細明體"/>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32</a:t>
            </a:fld>
            <a:endParaRPr lang="zh-TW" altLang="en-US"/>
          </a:p>
        </p:txBody>
      </p:sp>
    </p:spTree>
    <p:extLst>
      <p:ext uri="{BB962C8B-B14F-4D97-AF65-F5344CB8AC3E}">
        <p14:creationId xmlns:p14="http://schemas.microsoft.com/office/powerpoint/2010/main" val="4127826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左圖/數字型參考文獻</a:t>
            </a:r>
            <a:r>
              <a:rPr lang="en-US" altLang="zh-TW">
                <a:ea typeface="新細明體"/>
              </a:rPr>
              <a:t> - </a:t>
            </a:r>
            <a:r>
              <a:rPr lang="zh-TW" altLang="en-US">
                <a:ea typeface="新細明體"/>
              </a:rPr>
              <a:t>修改句首縮排寬度</a:t>
            </a:r>
          </a:p>
          <a:p>
            <a:r>
              <a:rPr lang="zh-TW" altLang="en-US">
                <a:ea typeface="新細明體"/>
              </a:rPr>
              <a:t>右</a:t>
            </a:r>
            <a:r>
              <a:rPr lang="zh-TW">
                <a:ea typeface="新細明體"/>
              </a:rPr>
              <a:t>圖</a:t>
            </a:r>
            <a:r>
              <a:rPr lang="en-US" altLang="zh-TW">
                <a:ea typeface="新細明體"/>
              </a:rPr>
              <a:t>/</a:t>
            </a:r>
            <a:r>
              <a:rPr lang="zh-TW">
                <a:ea typeface="新細明體"/>
              </a:rPr>
              <a:t>數字型參考文獻 - 修改結尾寬度</a:t>
            </a:r>
            <a:endParaRPr lang="zh-TW">
              <a:ea typeface="新細明體"/>
              <a:cs typeface="Calibri"/>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33</a:t>
            </a:fld>
            <a:endParaRPr lang="zh-TW" altLang="en-US"/>
          </a:p>
        </p:txBody>
      </p:sp>
    </p:spTree>
    <p:extLst>
      <p:ext uri="{BB962C8B-B14F-4D97-AF65-F5344CB8AC3E}">
        <p14:creationId xmlns:p14="http://schemas.microsoft.com/office/powerpoint/2010/main" val="329681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左圖</a:t>
            </a:r>
            <a:r>
              <a:rPr lang="en-US" altLang="zh-TW">
                <a:ea typeface="新細明體"/>
              </a:rPr>
              <a:t>/</a:t>
            </a:r>
            <a:r>
              <a:rPr lang="zh-TW" altLang="en-US">
                <a:ea typeface="新細明體"/>
              </a:rPr>
              <a:t>非數字型參考文獻</a:t>
            </a:r>
            <a:r>
              <a:rPr lang="en-US" altLang="zh-TW">
                <a:ea typeface="新細明體"/>
              </a:rPr>
              <a:t> - </a:t>
            </a:r>
            <a:r>
              <a:rPr lang="zh-TW" altLang="en-US">
                <a:ea typeface="新細明體"/>
              </a:rPr>
              <a:t>首行樣式</a:t>
            </a:r>
          </a:p>
          <a:p>
            <a:r>
              <a:rPr lang="zh-TW" altLang="en-US">
                <a:ea typeface="新細明體"/>
              </a:rPr>
              <a:t>右</a:t>
            </a:r>
            <a:r>
              <a:rPr lang="zh-TW">
                <a:ea typeface="新細明體"/>
              </a:rPr>
              <a:t>圖</a:t>
            </a:r>
            <a:r>
              <a:rPr lang="en-US" altLang="zh-TW">
                <a:ea typeface="新細明體"/>
              </a:rPr>
              <a:t>/</a:t>
            </a:r>
            <a:r>
              <a:rPr lang="zh-TW">
                <a:ea typeface="新細明體"/>
              </a:rPr>
              <a:t>非數字型參考文獻 - 第二行縮排樣式</a:t>
            </a:r>
            <a:endParaRPr lang="zh-TW">
              <a:ea typeface="新細明體"/>
              <a:cs typeface="Calibri"/>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34</a:t>
            </a:fld>
            <a:endParaRPr lang="zh-TW" altLang="en-US"/>
          </a:p>
        </p:txBody>
      </p:sp>
    </p:spTree>
    <p:extLst>
      <p:ext uri="{BB962C8B-B14F-4D97-AF65-F5344CB8AC3E}">
        <p14:creationId xmlns:p14="http://schemas.microsoft.com/office/powerpoint/2010/main" val="2573939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b="0" i="0" u="none" strike="noStrike">
                <a:solidFill>
                  <a:srgbClr val="000000"/>
                </a:solidFill>
                <a:effectLst/>
                <a:latin typeface="Arial" panose="020B0604020202020204" pitchFamily="34" charset="0"/>
              </a:rPr>
              <a:t>接下來我們會使用</a:t>
            </a:r>
            <a:r>
              <a:rPr lang="en-US" altLang="zh-TW" sz="1800" b="0" i="0" u="none" strike="noStrike" dirty="0">
                <a:solidFill>
                  <a:srgbClr val="000000"/>
                </a:solidFill>
                <a:effectLst/>
                <a:latin typeface="Arial" panose="020B0604020202020204" pitchFamily="34" charset="0"/>
              </a:rPr>
              <a:t>Google</a:t>
            </a:r>
            <a:r>
              <a:rPr lang="zh-TW" altLang="en-US" sz="1800" b="0" i="0" u="none" strike="noStrike">
                <a:solidFill>
                  <a:srgbClr val="000000"/>
                </a:solidFill>
                <a:effectLst/>
                <a:latin typeface="Arial" panose="020B0604020202020204" pitchFamily="34" charset="0"/>
              </a:rPr>
              <a:t>試算表搭配「</a:t>
            </a:r>
            <a:r>
              <a:rPr lang="en-US" altLang="zh-TW" sz="1800" b="0" i="0" u="none" strike="noStrike" dirty="0" err="1">
                <a:solidFill>
                  <a:srgbClr val="000000"/>
                </a:solidFill>
                <a:effectLst/>
                <a:latin typeface="Arial" panose="020B0604020202020204" pitchFamily="34" charset="0"/>
              </a:rPr>
              <a:t>ProjectSheet</a:t>
            </a:r>
            <a:r>
              <a:rPr lang="en-US" altLang="zh-TW" sz="1800" b="0" i="0" u="none" strike="noStrike" dirty="0">
                <a:solidFill>
                  <a:srgbClr val="000000"/>
                </a:solidFill>
                <a:effectLst/>
                <a:latin typeface="Arial" panose="020B0604020202020204" pitchFamily="34" charset="0"/>
              </a:rPr>
              <a:t> planning</a:t>
            </a:r>
            <a:r>
              <a:rPr lang="zh-TW" altLang="en-US" sz="1800" b="0" i="0" u="none" strike="noStrike">
                <a:solidFill>
                  <a:srgbClr val="000000"/>
                </a:solidFill>
                <a:effectLst/>
                <a:latin typeface="Arial" panose="020B0604020202020204" pitchFamily="34" charset="0"/>
              </a:rPr>
              <a:t>」外掛製作甘特圖讓論文的時程能有妥善的安排。</a:t>
            </a:r>
            <a:endParaRPr lang="en-US" altLang="zh-TW" sz="1800" b="0" i="0" u="none" strike="noStrike">
              <a:solidFill>
                <a:srgbClr val="000000"/>
              </a:solidFill>
              <a:effectLst/>
              <a:latin typeface="Arial" panose="020B0604020202020204" pitchFamily="34" charset="0"/>
            </a:endParaRPr>
          </a:p>
          <a:p>
            <a:pPr algn="ctr" rtl="0">
              <a:spcBef>
                <a:spcPts val="0"/>
              </a:spcBef>
              <a:spcAft>
                <a:spcPts val="0"/>
              </a:spcAft>
            </a:pPr>
            <a:endParaRPr lang="en-US" altLang="zh-TW" sz="1800" b="0" i="0" u="none" strike="noStrike">
              <a:solidFill>
                <a:srgbClr val="000000"/>
              </a:solidFill>
              <a:effectLst/>
              <a:latin typeface="Arial" panose="020B0604020202020204" pitchFamily="34" charset="0"/>
            </a:endParaRPr>
          </a:p>
          <a:p>
            <a:pPr algn="l" rtl="0">
              <a:spcBef>
                <a:spcPts val="0"/>
              </a:spcBef>
              <a:spcAft>
                <a:spcPts val="0"/>
              </a:spcAft>
            </a:pPr>
            <a:r>
              <a:rPr lang="en-US" altLang="zh-TW" sz="1800" b="1" i="0" u="none" strike="noStrike">
                <a:solidFill>
                  <a:srgbClr val="FF0000"/>
                </a:solidFill>
                <a:effectLst/>
                <a:latin typeface="Arial" panose="020B0604020202020204" pitchFamily="34" charset="0"/>
              </a:rPr>
              <a:t>1. </a:t>
            </a:r>
            <a:r>
              <a:rPr lang="zh-TW" altLang="en-US" sz="1800" b="1" i="0" u="none" strike="noStrike">
                <a:solidFill>
                  <a:srgbClr val="FF0000"/>
                </a:solidFill>
                <a:effectLst/>
                <a:latin typeface="Arial" panose="020B0604020202020204" pitchFamily="34" charset="0"/>
              </a:rPr>
              <a:t>安裝「</a:t>
            </a:r>
            <a:r>
              <a:rPr lang="en-US" altLang="zh-TW" sz="1800" b="1" i="0" u="none" strike="noStrike" err="1">
                <a:solidFill>
                  <a:srgbClr val="FF0000"/>
                </a:solidFill>
                <a:effectLst/>
                <a:latin typeface="Arial" panose="020B0604020202020204" pitchFamily="34" charset="0"/>
              </a:rPr>
              <a:t>ProjectSheet</a:t>
            </a:r>
            <a:r>
              <a:rPr lang="zh-TW" altLang="en-US" sz="1800" b="1" i="0" u="none" strike="noStrike">
                <a:solidFill>
                  <a:srgbClr val="FF0000"/>
                </a:solidFill>
                <a:effectLst/>
                <a:latin typeface="Arial" panose="020B0604020202020204" pitchFamily="34" charset="0"/>
              </a:rPr>
              <a:t>」外掛</a:t>
            </a:r>
            <a:endParaRPr lang="zh-TW" altLang="en-US" b="1">
              <a:effectLst/>
            </a:endParaRPr>
          </a:p>
          <a:p>
            <a:pPr rtl="0">
              <a:spcBef>
                <a:spcPts val="0"/>
              </a:spcBef>
              <a:spcAft>
                <a:spcPts val="0"/>
              </a:spcAft>
            </a:pPr>
            <a:r>
              <a:rPr lang="zh-TW" altLang="en-US" sz="1800" b="0" i="0" u="none" strike="noStrike">
                <a:solidFill>
                  <a:srgbClr val="000000"/>
                </a:solidFill>
                <a:effectLst/>
                <a:latin typeface="Arial" panose="020B0604020202020204" pitchFamily="34" charset="0"/>
              </a:rPr>
              <a:t>在</a:t>
            </a:r>
            <a:r>
              <a:rPr lang="en-US" altLang="zh-TW" sz="1800" b="0" i="0" u="none" strike="noStrike">
                <a:solidFill>
                  <a:srgbClr val="000000"/>
                </a:solidFill>
                <a:effectLst/>
                <a:latin typeface="Arial" panose="020B0604020202020204" pitchFamily="34" charset="0"/>
              </a:rPr>
              <a:t>Google</a:t>
            </a:r>
            <a:r>
              <a:rPr lang="zh-TW" altLang="en-US" sz="1800" b="0" i="0" u="none" strike="noStrike">
                <a:solidFill>
                  <a:srgbClr val="000000"/>
                </a:solidFill>
                <a:effectLst/>
                <a:latin typeface="Arial" panose="020B0604020202020204" pitchFamily="34" charset="0"/>
              </a:rPr>
              <a:t>試算表中，透過「</a:t>
            </a:r>
            <a:r>
              <a:rPr lang="en-US" altLang="zh-TW" sz="1800" b="0" i="0" u="none" strike="noStrike" err="1">
                <a:solidFill>
                  <a:srgbClr val="000000"/>
                </a:solidFill>
                <a:effectLst/>
                <a:latin typeface="Arial" panose="020B0604020202020204" pitchFamily="34" charset="0"/>
              </a:rPr>
              <a:t>ProjectSheet</a:t>
            </a:r>
            <a:r>
              <a:rPr lang="zh-TW" altLang="en-US" sz="1800" b="0" i="0" u="none" strike="noStrike">
                <a:solidFill>
                  <a:srgbClr val="000000"/>
                </a:solidFill>
                <a:effectLst/>
                <a:latin typeface="Arial" panose="020B0604020202020204" pitchFamily="34" charset="0"/>
              </a:rPr>
              <a:t>」外掛可以輕鬆建立甘特圖。以下是安裝外掛的步驟</a:t>
            </a:r>
            <a:r>
              <a:rPr lang="en-US" altLang="zh-TW" sz="1800" b="0" i="0" u="none" strike="noStrike">
                <a:solidFill>
                  <a:srgbClr val="000000"/>
                </a:solidFill>
                <a:effectLst/>
                <a:latin typeface="Arial" panose="020B0604020202020204" pitchFamily="34" charset="0"/>
              </a:rPr>
              <a:t>: </a:t>
            </a:r>
            <a:endParaRPr lang="zh-TW" altLang="en-US" b="0">
              <a:effectLst/>
            </a:endParaRP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打開</a:t>
            </a:r>
            <a:r>
              <a:rPr lang="en-US" altLang="zh-TW" sz="1800" b="0" i="0" u="none" strike="noStrike">
                <a:solidFill>
                  <a:srgbClr val="000000"/>
                </a:solidFill>
                <a:effectLst/>
                <a:latin typeface="Arial" panose="020B0604020202020204" pitchFamily="34" charset="0"/>
              </a:rPr>
              <a:t>Google</a:t>
            </a:r>
            <a:r>
              <a:rPr lang="zh-TW" altLang="en-US" sz="1800" b="0" i="0" u="none" strike="noStrike">
                <a:solidFill>
                  <a:srgbClr val="000000"/>
                </a:solidFill>
                <a:effectLst/>
                <a:latin typeface="Arial" panose="020B0604020202020204" pitchFamily="34" charset="0"/>
              </a:rPr>
              <a:t>試算表。</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點擊上方的「擴充功能」中「取得外掛程式」</a:t>
            </a:r>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6</a:t>
            </a:fld>
            <a:endParaRPr lang="zh-TW" altLang="en-US"/>
          </a:p>
        </p:txBody>
      </p:sp>
    </p:spTree>
    <p:extLst>
      <p:ext uri="{BB962C8B-B14F-4D97-AF65-F5344CB8AC3E}">
        <p14:creationId xmlns:p14="http://schemas.microsoft.com/office/powerpoint/2010/main" val="1847113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t>Wrapped Text Formatter (整理翻譯前的跑版現象)</a:t>
            </a:r>
          </a:p>
          <a:p>
            <a:r>
              <a:rPr lang="zh-TW" b="1"/>
              <a:t>介紹</a:t>
            </a:r>
            <a:endParaRPr lang="zh-TW">
              <a:cs typeface="Calibri" panose="020F0502020204030204"/>
            </a:endParaRPr>
          </a:p>
          <a:p>
            <a:r>
              <a:rPr lang="zh-TW"/>
              <a:t>當面對龐大的PDF文件，常常讓人感到頭昏腦脹，特別是在閱讀英文論文時，想要理解某些難懂的段落卻碰到文字斷行或引用格式混亂的情況，甚至需要使用Google翻譯時，往往會面臨翻譯結果奇怪或窘境的問題。</a:t>
            </a:r>
          </a:p>
          <a:p>
            <a:r>
              <a:rPr lang="zh-TW"/>
              <a:t>為了解決這些困擾，不妨讓我們介紹一下「PDF論文閱讀神器」。這個工具具有強大的功能，可以將複製的PDF文字重新整理成一句話一個段落，無論是中文還是英文都能輕鬆處理。更重要的是，它還支援自動翻譯功能，讓你能夠將文本快速翻譯成指定的中文，徹底解放你的閱讀效率。</a:t>
            </a:r>
          </a:p>
          <a:p>
            <a:r>
              <a:rPr lang="zh-TW"/>
              <a:t>不再煩惱文字混亂、斷行問題，也不用擔心翻譯結果的尷尬，PDF論文閱讀神器將成為你論文閱讀的得力助手，讓你更專注於內容理解，提高工作效率。趕快使用它，享受論文閱讀的全新體驗吧！</a:t>
            </a:r>
          </a:p>
          <a:p>
            <a:br>
              <a:rPr lang="en-US" altLang="zh-TW"/>
            </a:br>
            <a:endParaRPr lang="en-US" altLang="zh-TW"/>
          </a:p>
        </p:txBody>
      </p:sp>
      <p:sp>
        <p:nvSpPr>
          <p:cNvPr id="4" name="投影片編號版面配置區 3"/>
          <p:cNvSpPr>
            <a:spLocks noGrp="1"/>
          </p:cNvSpPr>
          <p:nvPr>
            <p:ph type="sldNum" sz="quarter" idx="5"/>
          </p:nvPr>
        </p:nvSpPr>
        <p:spPr/>
        <p:txBody>
          <a:bodyPr/>
          <a:lstStyle/>
          <a:p>
            <a:fld id="{7E7C8FB6-FF4E-43AB-9253-DDC71E7F7CD4}" type="slidenum">
              <a:rPr lang="zh-TW" altLang="en-US" smtClean="0"/>
              <a:t>36</a:t>
            </a:fld>
            <a:endParaRPr lang="zh-TW" altLang="en-US"/>
          </a:p>
        </p:txBody>
      </p:sp>
    </p:spTree>
    <p:extLst>
      <p:ext uri="{BB962C8B-B14F-4D97-AF65-F5344CB8AC3E}">
        <p14:creationId xmlns:p14="http://schemas.microsoft.com/office/powerpoint/2010/main" val="3082592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a:rPr>
              <a:t>左圖/論文文獻探討內容截圖</a:t>
            </a:r>
            <a:endParaRPr lang="zh-TW" altLang="en-US">
              <a:ea typeface="新細明體"/>
            </a:endParaRPr>
          </a:p>
          <a:p>
            <a:r>
              <a:rPr lang="zh-TW" altLang="en-US">
                <a:ea typeface="新細明體"/>
                <a:cs typeface="Calibri" panose="020F0502020204030204"/>
              </a:rPr>
              <a:t>右圖/將其複製至google翻譯截圖</a:t>
            </a:r>
          </a:p>
          <a:p>
            <a:endParaRPr lang="zh-TW" altLang="en-US" b="1">
              <a:ea typeface="新細明體"/>
            </a:endParaRPr>
          </a:p>
          <a:p>
            <a:r>
              <a:rPr lang="zh-TW" b="1">
                <a:ea typeface="新細明體"/>
              </a:rPr>
              <a:t>操作介紹1: 整理翻譯</a:t>
            </a:r>
            <a:endParaRPr lang="en-US" altLang="zh-TW">
              <a:cs typeface="+mn-lt"/>
            </a:endParaRPr>
          </a:p>
          <a:p>
            <a:r>
              <a:rPr lang="zh-TW" altLang="en-US">
                <a:ea typeface="新細明體"/>
              </a:rPr>
              <a:t>在閱讀英文文獻時通常都用</a:t>
            </a:r>
            <a:r>
              <a:rPr lang="en-US" altLang="zh-TW">
                <a:ea typeface="新細明體"/>
              </a:rPr>
              <a:t>PDF</a:t>
            </a:r>
            <a:r>
              <a:rPr lang="zh-TW" altLang="en-US">
                <a:ea typeface="新細明體"/>
              </a:rPr>
              <a:t>檔打開，如果我們對有些句子不懂時，會想要複製貼上到翻譯軟體。</a:t>
            </a:r>
            <a:endParaRPr lang="zh-TW">
              <a:ea typeface="新細明體"/>
            </a:endParaRPr>
          </a:p>
          <a:p>
            <a:endParaRPr lang="zh-TW" altLang="en-US">
              <a:ea typeface="新細明體"/>
            </a:endParaRPr>
          </a:p>
          <a:p>
            <a:r>
              <a:rPr lang="zh-TW" altLang="en-US">
                <a:ea typeface="新細明體"/>
              </a:rPr>
              <a:t>那這邊我們使用一篇論文當作例子，其中針對</a:t>
            </a:r>
            <a:r>
              <a:rPr lang="en-US" altLang="zh-TW">
                <a:ea typeface="新細明體"/>
              </a:rPr>
              <a:t>Virtual character and involvement</a:t>
            </a:r>
            <a:r>
              <a:rPr lang="zh-TW" altLang="en-US">
                <a:ea typeface="新細明體"/>
              </a:rPr>
              <a:t>的文獻探討內容進行翻譯。</a:t>
            </a:r>
            <a:r>
              <a:rPr lang="zh-TW">
                <a:ea typeface="新細明體"/>
              </a:rPr>
              <a:t>(左圖)</a:t>
            </a:r>
            <a:br>
              <a:rPr lang="en-US" altLang="zh-TW">
                <a:cs typeface="+mn-lt"/>
              </a:rPr>
            </a:br>
            <a:r>
              <a:rPr lang="en-US"/>
              <a:t>此時我們把這些內容丟到Google翻譯上，便會發現可能會產生一些問題，像是一句話被斷成兩到三行、單字意外被切掉了，或是破折號前後的字母無法連結。(</a:t>
            </a:r>
            <a:r>
              <a:rPr lang="zh-CN" altLang="en-US">
                <a:ea typeface="等线"/>
              </a:rPr>
              <a:t>右圖)</a:t>
            </a:r>
            <a:endParaRPr lang="zh-CN" altLang="en-US">
              <a:ea typeface="等线"/>
              <a:cs typeface="Calibri"/>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37</a:t>
            </a:fld>
            <a:endParaRPr lang="zh-TW" altLang="en-US"/>
          </a:p>
        </p:txBody>
      </p:sp>
    </p:spTree>
    <p:extLst>
      <p:ext uri="{BB962C8B-B14F-4D97-AF65-F5344CB8AC3E}">
        <p14:creationId xmlns:p14="http://schemas.microsoft.com/office/powerpoint/2010/main" val="2094588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此時，便可以將這段文章先丟到</a:t>
            </a:r>
            <a:r>
              <a:rPr lang="en-US" altLang="zh-TW">
                <a:ea typeface="新細明體"/>
              </a:rPr>
              <a:t>Wrapped Text Formatter</a:t>
            </a:r>
            <a:r>
              <a:rPr lang="zh-TW" altLang="en-US">
                <a:ea typeface="新細明體"/>
              </a:rPr>
              <a:t>上進行整理翻譯</a:t>
            </a:r>
          </a:p>
          <a:p>
            <a:endParaRPr lang="zh-TW" altLang="en-US">
              <a:ea typeface="新細明體"/>
              <a:cs typeface="Calibri"/>
            </a:endParaRPr>
          </a:p>
          <a:p>
            <a:r>
              <a:rPr lang="zh-TW">
                <a:ea typeface="新細明體"/>
              </a:rPr>
              <a:t>圖</a:t>
            </a:r>
            <a:r>
              <a:rPr lang="en-US" altLang="zh-TW">
                <a:ea typeface="新細明體"/>
              </a:rPr>
              <a:t>/</a:t>
            </a:r>
            <a:r>
              <a:rPr lang="zh-TW">
                <a:ea typeface="新細明體"/>
              </a:rPr>
              <a:t>整理翻譯前的示意圖</a:t>
            </a:r>
            <a:endParaRPr lang="en-US" altLang="zh-TW">
              <a:cs typeface="+mn-lt"/>
            </a:endParaRPr>
          </a:p>
          <a:p>
            <a:endParaRPr lang="zh-TW" altLang="en-US">
              <a:ea typeface="新細明體"/>
            </a:endParaRPr>
          </a:p>
          <a:p>
            <a:r>
              <a:rPr lang="zh-TW"/>
              <a:t>A: 貼上剛剛複製過來的論文。</a:t>
            </a:r>
          </a:p>
          <a:p>
            <a:r>
              <a:rPr lang="zh-TW"/>
              <a:t>B: 在整理翻譯前，可以自行設定一些格式，像是自動首字要大寫、自動加上句點或換行加入空白行等等，這些設定都可以讓整理翻譯過後的結果變得更一目瞭然。</a:t>
            </a:r>
          </a:p>
          <a:p>
            <a:r>
              <a:rPr lang="zh-TW">
                <a:ea typeface="新細明體"/>
              </a:rPr>
              <a:t>C: 設定好格式參數後，按下「整理翻譯」的按鈕後，</a:t>
            </a:r>
            <a:r>
              <a:rPr lang="zh-TW" altLang="en-US">
                <a:ea typeface="新細明體"/>
              </a:rPr>
              <a:t>會看到結果 (下一頁的圖)</a:t>
            </a:r>
            <a:br>
              <a:rPr lang="en-US" altLang="zh-TW">
                <a:cs typeface="+mn-lt"/>
              </a:rPr>
            </a:br>
            <a:endParaRPr lang="en-US" altLang="zh-TW">
              <a:ea typeface="新細明體"/>
              <a:cs typeface="Calibri"/>
            </a:endParaRPr>
          </a:p>
        </p:txBody>
      </p:sp>
      <p:sp>
        <p:nvSpPr>
          <p:cNvPr id="4" name="投影片編號版面配置區 3"/>
          <p:cNvSpPr>
            <a:spLocks noGrp="1"/>
          </p:cNvSpPr>
          <p:nvPr>
            <p:ph type="sldNum" sz="quarter" idx="5"/>
          </p:nvPr>
        </p:nvSpPr>
        <p:spPr/>
        <p:txBody>
          <a:bodyPr/>
          <a:lstStyle/>
          <a:p>
            <a:fld id="{D783935B-48D1-4CE2-9FF6-D89749E4BF17}" type="slidenum">
              <a:rPr lang="en-US" altLang="zh-TW"/>
              <a:t>38</a:t>
            </a:fld>
            <a:endParaRPr lang="zh-TW" altLang="en-US"/>
          </a:p>
        </p:txBody>
      </p:sp>
    </p:spTree>
    <p:extLst>
      <p:ext uri="{BB962C8B-B14F-4D97-AF65-F5344CB8AC3E}">
        <p14:creationId xmlns:p14="http://schemas.microsoft.com/office/powerpoint/2010/main" val="1043179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圖</a:t>
            </a:r>
            <a:r>
              <a:rPr lang="en-US" altLang="zh-TW">
                <a:ea typeface="新細明體"/>
              </a:rPr>
              <a:t>/</a:t>
            </a:r>
            <a:r>
              <a:rPr lang="zh-TW">
                <a:ea typeface="新細明體"/>
              </a:rPr>
              <a:t>整理翻譯後的示意圖</a:t>
            </a:r>
          </a:p>
          <a:p>
            <a:endParaRPr lang="en-US" altLang="zh-TW">
              <a:cs typeface="+mn-lt"/>
            </a:endParaRPr>
          </a:p>
          <a:p>
            <a:r>
              <a:rPr lang="zh-TW">
                <a:ea typeface="新細明體"/>
              </a:rPr>
              <a:t>由A部分已經可以看到這些斷行的句子成功整理為一個完整的句子，B部分則是經過自行設定的格式參數過後的翻譯結果</a:t>
            </a:r>
            <a:endParaRPr lang="zh-TW">
              <a:ea typeface="新細明體"/>
              <a:cs typeface="Calibri"/>
            </a:endParaRPr>
          </a:p>
          <a:p>
            <a:br>
              <a:rPr lang="en-US" altLang="zh-TW">
                <a:cs typeface="+mn-lt"/>
              </a:rPr>
            </a:br>
            <a:endParaRPr lang="en-US" altLang="zh-TW"/>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39</a:t>
            </a:fld>
            <a:endParaRPr lang="zh-TW" altLang="en-US"/>
          </a:p>
        </p:txBody>
      </p:sp>
    </p:spTree>
    <p:extLst>
      <p:ext uri="{BB962C8B-B14F-4D97-AF65-F5344CB8AC3E}">
        <p14:creationId xmlns:p14="http://schemas.microsoft.com/office/powerpoint/2010/main" val="959849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左圖</a:t>
            </a:r>
            <a:r>
              <a:rPr lang="en-US" altLang="zh-TW">
                <a:ea typeface="新細明體"/>
              </a:rPr>
              <a:t>/</a:t>
            </a:r>
            <a:r>
              <a:rPr lang="zh-TW" altLang="en-US">
                <a:ea typeface="新細明體"/>
              </a:rPr>
              <a:t>整理作者前的示意圖</a:t>
            </a:r>
            <a:endParaRPr lang="zh-TW">
              <a:ea typeface="新細明體"/>
            </a:endParaRPr>
          </a:p>
          <a:p>
            <a:r>
              <a:rPr lang="zh-TW" altLang="en-US">
                <a:ea typeface="新細明體"/>
              </a:rPr>
              <a:t>右</a:t>
            </a:r>
            <a:r>
              <a:rPr lang="zh-TW">
                <a:ea typeface="新細明體"/>
              </a:rPr>
              <a:t>圖</a:t>
            </a:r>
            <a:r>
              <a:rPr lang="en-US" altLang="zh-TW">
                <a:ea typeface="新細明體"/>
              </a:rPr>
              <a:t>/</a:t>
            </a:r>
            <a:r>
              <a:rPr lang="zh-TW">
                <a:ea typeface="新細明體"/>
              </a:rPr>
              <a:t>整理作者後的示意圖</a:t>
            </a:r>
            <a:endParaRPr lang="zh-TW">
              <a:ea typeface="新細明體"/>
              <a:cs typeface="Calibri" panose="020F0502020204030204"/>
            </a:endParaRPr>
          </a:p>
          <a:p>
            <a:endParaRPr lang="zh-TW" altLang="en-US" b="1">
              <a:ea typeface="新細明體"/>
            </a:endParaRPr>
          </a:p>
          <a:p>
            <a:r>
              <a:rPr lang="zh-TW" b="1">
                <a:ea typeface="新細明體"/>
              </a:rPr>
              <a:t>操作介紹2: 整理作者</a:t>
            </a:r>
            <a:endParaRPr lang="en-US" altLang="zh-TW">
              <a:ea typeface="新細明體"/>
              <a:cs typeface="+mn-lt"/>
            </a:endParaRPr>
          </a:p>
          <a:p>
            <a:r>
              <a:rPr lang="zh-TW" altLang="en-US">
                <a:ea typeface="新細明體"/>
              </a:rPr>
              <a:t>這個功能是要將論文的參考文獻建置成</a:t>
            </a:r>
            <a:r>
              <a:rPr lang="en-US" altLang="zh-TW">
                <a:ea typeface="新細明體"/>
              </a:rPr>
              <a:t>Zotero</a:t>
            </a:r>
            <a:r>
              <a:rPr lang="zh-TW" altLang="en-US">
                <a:ea typeface="新細明體"/>
              </a:rPr>
              <a:t>的書目時，可以直接將論文參考文獻的作者文字重整為能夠貼上到</a:t>
            </a:r>
            <a:r>
              <a:rPr lang="en-US" altLang="zh-TW">
                <a:ea typeface="新細明體"/>
              </a:rPr>
              <a:t>Zotero</a:t>
            </a:r>
            <a:r>
              <a:rPr lang="zh-TW" altLang="en-US">
                <a:ea typeface="新細明體"/>
              </a:rPr>
              <a:t>的格式。</a:t>
            </a:r>
            <a:endParaRPr lang="zh-TW">
              <a:ea typeface="新細明體"/>
            </a:endParaRPr>
          </a:p>
          <a:p>
            <a:endParaRPr lang="en-US" altLang="zh-TW">
              <a:cs typeface="+mn-lt"/>
            </a:endParaRPr>
          </a:p>
          <a:p>
            <a:r>
              <a:rPr lang="zh-TW" altLang="en-US">
                <a:ea typeface="新細明體"/>
              </a:rPr>
              <a:t>舉例來說，現在要處理一筆參考文獻。</a:t>
            </a:r>
          </a:p>
          <a:p>
            <a:r>
              <a:rPr lang="zh-TW" altLang="en-US">
                <a:ea typeface="新細明體"/>
              </a:rPr>
              <a:t>將從</a:t>
            </a:r>
            <a:r>
              <a:rPr lang="en-US" altLang="zh-TW">
                <a:ea typeface="新細明體"/>
              </a:rPr>
              <a:t>PDF</a:t>
            </a:r>
            <a:r>
              <a:rPr lang="zh-TW" altLang="en-US">
                <a:ea typeface="新細明體"/>
              </a:rPr>
              <a:t>複製過來的文字複製到</a:t>
            </a:r>
            <a:r>
              <a:rPr lang="en-US"/>
              <a:t>Wrapped Text Formatter，</a:t>
            </a:r>
            <a:r>
              <a:rPr lang="zh-TW" altLang="en-US">
                <a:ea typeface="新細明體"/>
              </a:rPr>
              <a:t>並點選</a:t>
            </a:r>
            <a:r>
              <a:rPr lang="en-US"/>
              <a:t>「</a:t>
            </a:r>
            <a:r>
              <a:rPr lang="zh-TW" altLang="en-US">
                <a:ea typeface="新細明體"/>
              </a:rPr>
              <a:t>整理作者」</a:t>
            </a:r>
            <a:r>
              <a:rPr lang="en-US" altLang="zh-TW">
                <a:ea typeface="新細明體"/>
              </a:rPr>
              <a:t> </a:t>
            </a:r>
            <a:r>
              <a:rPr lang="en-US"/>
              <a:t>(</a:t>
            </a:r>
            <a:r>
              <a:rPr lang="zh-CN" altLang="en-US">
                <a:ea typeface="等线"/>
              </a:rPr>
              <a:t>左圖部分)後，會顯示整理結果</a:t>
            </a:r>
            <a:r>
              <a:rPr lang="en-US" altLang="zh-CN">
                <a:ea typeface="等线"/>
              </a:rPr>
              <a:t>(</a:t>
            </a:r>
            <a:r>
              <a:rPr lang="zh-CN">
                <a:ea typeface="等线"/>
              </a:rPr>
              <a:t>右圖部分)</a:t>
            </a:r>
            <a:endParaRPr lang="zh-TW" altLang="en-US">
              <a:ea typeface="等线"/>
              <a:cs typeface="Calibri"/>
            </a:endParaRPr>
          </a:p>
          <a:p>
            <a:endParaRPr lang="en-US" altLang="zh-TW">
              <a:ea typeface="新細明體"/>
            </a:endParaRPr>
          </a:p>
          <a:p>
            <a:r>
              <a:rPr lang="zh-TW" altLang="en-US">
                <a:ea typeface="新細明體"/>
              </a:rPr>
              <a:t>之後便可以到</a:t>
            </a:r>
            <a:r>
              <a:rPr lang="en-US"/>
              <a:t>Zotero</a:t>
            </a:r>
            <a:r>
              <a:rPr lang="zh-TW" altLang="en-US">
                <a:ea typeface="新細明體"/>
              </a:rPr>
              <a:t>，在作者的欄位中直接貼上這段重整的結果</a:t>
            </a:r>
            <a:r>
              <a:rPr lang="en-US"/>
              <a:t>，Zotero</a:t>
            </a:r>
            <a:r>
              <a:rPr lang="zh-TW" altLang="en-US">
                <a:ea typeface="新細明體"/>
              </a:rPr>
              <a:t>就會自動將這四行識別為四位作者，而他們的姓與名字的縮寫也都會擺在對應的欄位中</a:t>
            </a:r>
            <a:r>
              <a:rPr lang="en-US"/>
              <a:t>。 </a:t>
            </a:r>
            <a:endParaRPr lang="en-US">
              <a:cs typeface="+mn-lt"/>
            </a:endParaRPr>
          </a:p>
          <a:p>
            <a:r>
              <a:rPr lang="zh-TW" altLang="en-US">
                <a:ea typeface="新細明體"/>
              </a:rPr>
              <a:t>&lt;因為這邊主要介紹的是</a:t>
            </a:r>
            <a:r>
              <a:rPr lang="en-US"/>
              <a:t>Wrapped Text Formatter</a:t>
            </a:r>
            <a:r>
              <a:rPr lang="zh-TW" altLang="en-US">
                <a:ea typeface="新細明體"/>
              </a:rPr>
              <a:t>這個線上資源，並不再對</a:t>
            </a:r>
            <a:r>
              <a:rPr lang="en-US"/>
              <a:t>Zotero</a:t>
            </a:r>
            <a:r>
              <a:rPr lang="zh-TW" altLang="en-US">
                <a:ea typeface="新細明體"/>
              </a:rPr>
              <a:t>進行演示。</a:t>
            </a:r>
            <a:r>
              <a:rPr lang="en-US"/>
              <a:t>&gt;</a:t>
            </a:r>
            <a:endParaRPr lang="en-US">
              <a:cs typeface="Calibri"/>
            </a:endParaRPr>
          </a:p>
          <a:p>
            <a:br>
              <a:rPr lang="en-US"/>
            </a:br>
            <a:endParaRPr 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a:t>40</a:t>
            </a:fld>
            <a:endParaRPr lang="zh-TW" altLang="en-US"/>
          </a:p>
        </p:txBody>
      </p:sp>
    </p:spTree>
    <p:extLst>
      <p:ext uri="{BB962C8B-B14F-4D97-AF65-F5344CB8AC3E}">
        <p14:creationId xmlns:p14="http://schemas.microsoft.com/office/powerpoint/2010/main" val="1573131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https://medium.com/google%E5%B7%A5%E5%85%B7/%E9%82%84%E5%9C%A8%E6%89%8B%E7%B9%AA%E7%94%98%E7%89%B9%E5%9C%96-%E8%A8%88%E7%95%AB%E4%B8%80%E8%AA%BF%E6%95%B4%E6%95%B4%E5%BC%B5%E5%9C%96%E9%87%8D%E7%95%AB-%E4%BE%86%E8%AE%93%E4%BD%A0%E8%85%A6%E6%B4%9E%E5%A4%A7%E9%96%8B%E5%90%A7-7056681656d9</a:t>
            </a:r>
            <a:endParaRPr lang="zh-TW" altLang="en-US"/>
          </a:p>
        </p:txBody>
      </p:sp>
      <p:sp>
        <p:nvSpPr>
          <p:cNvPr id="4" name="投影片編號版面配置區 3"/>
          <p:cNvSpPr>
            <a:spLocks noGrp="1"/>
          </p:cNvSpPr>
          <p:nvPr>
            <p:ph type="sldNum" sz="quarter" idx="5"/>
          </p:nvPr>
        </p:nvSpPr>
        <p:spPr/>
        <p:txBody>
          <a:bodyPr/>
          <a:lstStyle/>
          <a:p>
            <a:fld id="{7E7C8FB6-FF4E-43AB-9253-DDC71E7F7CD4}" type="slidenum">
              <a:rPr lang="zh-TW" altLang="en-US" smtClean="0"/>
              <a:t>42</a:t>
            </a:fld>
            <a:endParaRPr lang="zh-TW" altLang="en-US"/>
          </a:p>
        </p:txBody>
      </p:sp>
    </p:spTree>
    <p:extLst>
      <p:ext uri="{BB962C8B-B14F-4D97-AF65-F5344CB8AC3E}">
        <p14:creationId xmlns:p14="http://schemas.microsoft.com/office/powerpoint/2010/main" val="3424048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7E7C8FB6-FF4E-43AB-9253-DDC71E7F7CD4}" type="slidenum">
              <a:rPr lang="zh-TW" altLang="en-US" smtClean="0"/>
              <a:t>43</a:t>
            </a:fld>
            <a:endParaRPr lang="zh-TW" altLang="en-US"/>
          </a:p>
        </p:txBody>
      </p:sp>
    </p:spTree>
    <p:extLst>
      <p:ext uri="{BB962C8B-B14F-4D97-AF65-F5344CB8AC3E}">
        <p14:creationId xmlns:p14="http://schemas.microsoft.com/office/powerpoint/2010/main" val="395646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spcBef>
                <a:spcPts val="0"/>
              </a:spcBef>
              <a:spcAft>
                <a:spcPts val="0"/>
              </a:spcAft>
            </a:pPr>
            <a:r>
              <a:rPr lang="zh-TW" altLang="en-US" sz="1800" b="0" i="0" u="none" strike="noStrike">
                <a:solidFill>
                  <a:srgbClr val="000000"/>
                </a:solidFill>
                <a:effectLst/>
                <a:latin typeface="Arial" panose="020B0604020202020204" pitchFamily="34" charset="0"/>
              </a:rPr>
              <a:t>進入「</a:t>
            </a:r>
            <a:r>
              <a:rPr lang="en-US" altLang="zh-TW" sz="1800" b="0" i="0" u="none" strike="noStrike" err="1">
                <a:solidFill>
                  <a:srgbClr val="000000"/>
                </a:solidFill>
                <a:effectLst/>
                <a:latin typeface="Arial" panose="020B0604020202020204" pitchFamily="34" charset="0"/>
              </a:rPr>
              <a:t>ProjectSheet</a:t>
            </a:r>
            <a:r>
              <a:rPr lang="zh-TW" altLang="en-US" sz="1800" b="0" i="0" u="none" strike="noStrike">
                <a:solidFill>
                  <a:srgbClr val="000000"/>
                </a:solidFill>
                <a:effectLst/>
                <a:latin typeface="Arial" panose="020B0604020202020204" pitchFamily="34" charset="0"/>
              </a:rPr>
              <a:t>」後，可以開始建立甘特圖試算表，該試算表包含自動排程和進度統計等功能。</a:t>
            </a:r>
            <a:endParaRPr lang="zh-TW" altLang="en-US" b="0">
              <a:effectLst/>
            </a:endParaRPr>
          </a:p>
          <a:p>
            <a:pPr rtl="0">
              <a:spcBef>
                <a:spcPts val="0"/>
              </a:spcBef>
              <a:spcAft>
                <a:spcPts val="0"/>
              </a:spcAft>
            </a:pPr>
            <a:r>
              <a:rPr lang="zh-TW" altLang="en-US" sz="1800" b="0" i="0" u="none" strike="noStrike">
                <a:solidFill>
                  <a:srgbClr val="000000"/>
                </a:solidFill>
                <a:effectLst/>
                <a:latin typeface="Arial" panose="020B0604020202020204" pitchFamily="34" charset="0"/>
              </a:rPr>
              <a:t>這份甘特圖試算表最棒的地方就是很多表格欄位都是連動的，在進度欄填寫的日期，會自動畫出進度圖，而一些日期進度也會做自動統計。</a:t>
            </a:r>
            <a:endParaRPr lang="zh-TW" altLang="en-US" b="0">
              <a:effectLst/>
            </a:endParaRPr>
          </a:p>
          <a:p>
            <a:br>
              <a:rPr lang="zh-TW" altLang="en-US"/>
            </a:br>
            <a:endParaRPr lang="zh-TW" altLang="en-US"/>
          </a:p>
        </p:txBody>
      </p:sp>
      <p:sp>
        <p:nvSpPr>
          <p:cNvPr id="4" name="投影片編號版面配置區 3"/>
          <p:cNvSpPr>
            <a:spLocks noGrp="1"/>
          </p:cNvSpPr>
          <p:nvPr>
            <p:ph type="sldNum" sz="quarter" idx="5"/>
          </p:nvPr>
        </p:nvSpPr>
        <p:spPr/>
        <p:txBody>
          <a:bodyPr/>
          <a:lstStyle/>
          <a:p>
            <a:fld id="{7E7C8FB6-FF4E-43AB-9253-DDC71E7F7CD4}" type="slidenum">
              <a:rPr lang="zh-TW" altLang="en-US" smtClean="0"/>
              <a:t>7</a:t>
            </a:fld>
            <a:endParaRPr lang="zh-TW" altLang="en-US"/>
          </a:p>
        </p:txBody>
      </p:sp>
    </p:spTree>
    <p:extLst>
      <p:ext uri="{BB962C8B-B14F-4D97-AF65-F5344CB8AC3E}">
        <p14:creationId xmlns:p14="http://schemas.microsoft.com/office/powerpoint/2010/main" val="256319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rtl="0" fontAlgn="base">
              <a:spcBef>
                <a:spcPts val="0"/>
              </a:spcBef>
              <a:spcAft>
                <a:spcPts val="0"/>
              </a:spcAft>
              <a:buFont typeface="Arial" panose="020B0604020202020204" pitchFamily="34" charset="0"/>
              <a:buNone/>
            </a:pPr>
            <a:r>
              <a:rPr lang="en-US" altLang="zh-TW" sz="1800" b="1" i="0" u="none" strike="noStrike" dirty="0">
                <a:solidFill>
                  <a:srgbClr val="FF0000"/>
                </a:solidFill>
                <a:effectLst/>
                <a:latin typeface="Arial" panose="020B0604020202020204" pitchFamily="34" charset="0"/>
              </a:rPr>
              <a:t>2. </a:t>
            </a:r>
            <a:r>
              <a:rPr lang="zh-TW" altLang="en-US" sz="1800" b="1" i="0" u="none" strike="noStrike">
                <a:solidFill>
                  <a:srgbClr val="FF0000"/>
                </a:solidFill>
                <a:effectLst/>
                <a:latin typeface="Arial" panose="020B0604020202020204" pitchFamily="34" charset="0"/>
              </a:rPr>
              <a:t>建立相依子任務</a:t>
            </a:r>
            <a:endParaRPr lang="zh-TW" altLang="en-US" sz="1800" b="1" i="0" u="none" strike="noStrike">
              <a:solidFill>
                <a:srgbClr val="374151"/>
              </a:solidFill>
              <a:effectLst/>
              <a:latin typeface="Arial" panose="020B0604020202020204" pitchFamily="34" charset="0"/>
            </a:endParaRPr>
          </a:p>
          <a:p>
            <a:pPr rtl="0">
              <a:spcBef>
                <a:spcPts val="0"/>
              </a:spcBef>
              <a:spcAft>
                <a:spcPts val="0"/>
              </a:spcAft>
            </a:pPr>
            <a:r>
              <a:rPr lang="zh-TW" altLang="en-US" sz="1800" b="0" i="0" u="none" strike="noStrike">
                <a:solidFill>
                  <a:srgbClr val="000000"/>
                </a:solidFill>
                <a:effectLst/>
                <a:latin typeface="Arial" panose="020B0604020202020204" pitchFamily="34" charset="0"/>
              </a:rPr>
              <a:t>在「工作分解結構」欄位輸入任務編號，並在「任務說明」欄位輸入任務名稱，並設定任務的開始和結束日期。</a:t>
            </a:r>
            <a:endParaRPr lang="zh-TW" altLang="en-US" b="0">
              <a:effectLst/>
            </a:endParaRP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若要建立母子任務，可以使用例如：</a:t>
            </a:r>
            <a:r>
              <a:rPr lang="en-US" altLang="zh-TW" sz="1800" b="0" i="0" u="none" strike="noStrike">
                <a:solidFill>
                  <a:srgbClr val="000000"/>
                </a:solidFill>
                <a:effectLst/>
                <a:latin typeface="Arial" panose="020B0604020202020204" pitchFamily="34" charset="0"/>
              </a:rPr>
              <a:t>1</a:t>
            </a:r>
            <a:r>
              <a:rPr lang="zh-TW" altLang="en-US" sz="1800" b="0" i="0" u="none" strike="noStrike">
                <a:solidFill>
                  <a:srgbClr val="000000"/>
                </a:solidFill>
                <a:effectLst/>
                <a:latin typeface="Arial" panose="020B0604020202020204" pitchFamily="34" charset="0"/>
              </a:rPr>
              <a:t>、</a:t>
            </a:r>
            <a:r>
              <a:rPr lang="en-US" altLang="zh-TW" sz="1800" b="0" i="0" u="none" strike="noStrike">
                <a:solidFill>
                  <a:srgbClr val="000000"/>
                </a:solidFill>
                <a:effectLst/>
                <a:latin typeface="Arial" panose="020B0604020202020204" pitchFamily="34" charset="0"/>
              </a:rPr>
              <a:t>1.1</a:t>
            </a:r>
            <a:r>
              <a:rPr lang="zh-TW" altLang="en-US" sz="1800" b="0" i="0" u="none" strike="noStrike">
                <a:solidFill>
                  <a:srgbClr val="000000"/>
                </a:solidFill>
                <a:effectLst/>
                <a:latin typeface="Arial" panose="020B0604020202020204" pitchFamily="34" charset="0"/>
              </a:rPr>
              <a:t>、</a:t>
            </a:r>
            <a:r>
              <a:rPr lang="en-US" altLang="zh-TW" sz="1800" b="0" i="0" u="none" strike="noStrike">
                <a:solidFill>
                  <a:srgbClr val="000000"/>
                </a:solidFill>
                <a:effectLst/>
                <a:latin typeface="Arial" panose="020B0604020202020204" pitchFamily="34" charset="0"/>
              </a:rPr>
              <a:t>1.2</a:t>
            </a:r>
            <a:r>
              <a:rPr lang="zh-TW" altLang="en-US" sz="1800" b="0" i="0" u="none" strike="noStrike">
                <a:solidFill>
                  <a:srgbClr val="000000"/>
                </a:solidFill>
                <a:effectLst/>
                <a:latin typeface="Arial" panose="020B0604020202020204" pitchFamily="34" charset="0"/>
              </a:rPr>
              <a:t>。</a:t>
            </a:r>
          </a:p>
          <a:p>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8</a:t>
            </a:fld>
            <a:endParaRPr lang="zh-TW" altLang="en-US"/>
          </a:p>
        </p:txBody>
      </p:sp>
    </p:spTree>
    <p:extLst>
      <p:ext uri="{BB962C8B-B14F-4D97-AF65-F5344CB8AC3E}">
        <p14:creationId xmlns:p14="http://schemas.microsoft.com/office/powerpoint/2010/main" val="3010551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rtl="0">
              <a:spcBef>
                <a:spcPts val="1500"/>
              </a:spcBef>
              <a:spcAft>
                <a:spcPts val="1500"/>
              </a:spcAft>
            </a:pPr>
            <a:r>
              <a:rPr lang="en-US" altLang="zh-TW" sz="1800" b="1" i="0" u="none" strike="noStrike" dirty="0">
                <a:solidFill>
                  <a:srgbClr val="FF0000"/>
                </a:solidFill>
                <a:effectLst/>
                <a:latin typeface="Arial" panose="020B0604020202020204" pitchFamily="34" charset="0"/>
              </a:rPr>
              <a:t>3. </a:t>
            </a:r>
            <a:r>
              <a:rPr lang="zh-TW" altLang="en-US" sz="1800" b="1" i="0" u="none" strike="noStrike">
                <a:solidFill>
                  <a:srgbClr val="FF0000"/>
                </a:solidFill>
                <a:effectLst/>
                <a:latin typeface="Arial" panose="020B0604020202020204" pitchFamily="34" charset="0"/>
              </a:rPr>
              <a:t>自動調整單一任務時程</a:t>
            </a:r>
            <a:endParaRPr lang="zh-TW" altLang="en-US" b="1">
              <a:effectLst/>
            </a:endParaRPr>
          </a:p>
          <a:p>
            <a:pPr rtl="0">
              <a:spcBef>
                <a:spcPts val="0"/>
              </a:spcBef>
              <a:spcAft>
                <a:spcPts val="0"/>
              </a:spcAft>
            </a:pPr>
            <a:r>
              <a:rPr lang="zh-TW" altLang="en-US" sz="1800" b="0" i="0" u="none" strike="noStrike">
                <a:solidFill>
                  <a:srgbClr val="000000"/>
                </a:solidFill>
                <a:effectLst/>
                <a:latin typeface="Arial" panose="020B0604020202020204" pitchFamily="34" charset="0"/>
              </a:rPr>
              <a:t>如果需要修改單一任務的時程，可以使用以下步驟：</a:t>
            </a:r>
            <a:endParaRPr lang="zh-TW" altLang="en-US" b="0">
              <a:effectLst/>
            </a:endParaRP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先點選需要更改的任務</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在右方的功能欄中的「</a:t>
            </a:r>
            <a:r>
              <a:rPr lang="en-US" altLang="zh-TW" sz="1800" b="0" i="0" u="none" strike="noStrike">
                <a:solidFill>
                  <a:srgbClr val="000000"/>
                </a:solidFill>
                <a:effectLst/>
                <a:latin typeface="Arial" panose="020B0604020202020204" pitchFamily="34" charset="0"/>
              </a:rPr>
              <a:t>Shift start date of tasks</a:t>
            </a:r>
            <a:r>
              <a:rPr lang="zh-TW" altLang="en-US" sz="1800" b="0" i="0" u="none" strike="noStrike">
                <a:solidFill>
                  <a:srgbClr val="000000"/>
                </a:solidFill>
                <a:effectLst/>
                <a:latin typeface="Arial" panose="020B0604020202020204" pitchFamily="34" charset="0"/>
              </a:rPr>
              <a:t>」選擇新的開始日期</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按下「</a:t>
            </a:r>
            <a:r>
              <a:rPr lang="en-US" altLang="zh-TW" sz="1800" b="0" i="0" u="none" strike="noStrike">
                <a:solidFill>
                  <a:srgbClr val="000000"/>
                </a:solidFill>
                <a:effectLst/>
                <a:latin typeface="Arial" panose="020B0604020202020204" pitchFamily="34" charset="0"/>
              </a:rPr>
              <a:t>Set</a:t>
            </a:r>
            <a:r>
              <a:rPr lang="zh-TW" altLang="en-US" sz="1800" b="0" i="0" u="none" strike="noStrike">
                <a:solidFill>
                  <a:srgbClr val="000000"/>
                </a:solidFill>
                <a:effectLst/>
                <a:latin typeface="Arial" panose="020B0604020202020204" pitchFamily="34" charset="0"/>
              </a:rPr>
              <a:t>」進行修改，結束日期也會自動調整成原本進行的天數</a:t>
            </a:r>
          </a:p>
          <a:p>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9</a:t>
            </a:fld>
            <a:endParaRPr lang="zh-TW" altLang="en-US"/>
          </a:p>
        </p:txBody>
      </p:sp>
    </p:spTree>
    <p:extLst>
      <p:ext uri="{BB962C8B-B14F-4D97-AF65-F5344CB8AC3E}">
        <p14:creationId xmlns:p14="http://schemas.microsoft.com/office/powerpoint/2010/main" val="2283876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rtl="0">
              <a:spcBef>
                <a:spcPts val="0"/>
              </a:spcBef>
              <a:spcAft>
                <a:spcPts val="0"/>
              </a:spcAft>
            </a:pPr>
            <a:r>
              <a:rPr lang="en-US" altLang="zh-TW" sz="1800" b="1" i="0" u="none" strike="noStrike" dirty="0">
                <a:solidFill>
                  <a:srgbClr val="FF0000"/>
                </a:solidFill>
                <a:effectLst/>
                <a:latin typeface="Arial" panose="020B0604020202020204" pitchFamily="34" charset="0"/>
              </a:rPr>
              <a:t>4. </a:t>
            </a:r>
            <a:r>
              <a:rPr lang="zh-TW" altLang="en-US" sz="1800" b="1" i="0" u="none" strike="noStrike">
                <a:solidFill>
                  <a:srgbClr val="FF0000"/>
                </a:solidFill>
                <a:effectLst/>
                <a:latin typeface="Arial" panose="020B0604020202020204" pitchFamily="34" charset="0"/>
              </a:rPr>
              <a:t>批次調整多個任務時程</a:t>
            </a:r>
            <a:endParaRPr lang="zh-TW" altLang="en-US" b="1">
              <a:effectLst/>
            </a:endParaRPr>
          </a:p>
          <a:p>
            <a:pPr rtl="0">
              <a:spcBef>
                <a:spcPts val="0"/>
              </a:spcBef>
              <a:spcAft>
                <a:spcPts val="0"/>
              </a:spcAft>
            </a:pPr>
            <a:r>
              <a:rPr lang="zh-TW" altLang="en-US" sz="1800" b="0" i="0" u="none" strike="noStrike">
                <a:solidFill>
                  <a:srgbClr val="000000"/>
                </a:solidFill>
                <a:effectLst/>
                <a:latin typeface="Arial" panose="020B0604020202020204" pitchFamily="34" charset="0"/>
              </a:rPr>
              <a:t>若要批次調整多個任務的時程，可使用以下步驟：</a:t>
            </a:r>
            <a:endParaRPr lang="zh-TW" altLang="en-US" b="0">
              <a:effectLst/>
            </a:endParaRP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圈選要調整的一系列任務的表格</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在右方的功能欄中的「</a:t>
            </a:r>
            <a:r>
              <a:rPr lang="en-US" altLang="zh-TW" sz="1800" b="0" i="0" u="none" strike="noStrike">
                <a:solidFill>
                  <a:srgbClr val="000000"/>
                </a:solidFill>
                <a:effectLst/>
                <a:latin typeface="Arial" panose="020B0604020202020204" pitchFamily="34" charset="0"/>
              </a:rPr>
              <a:t>Shift start date of tasks</a:t>
            </a:r>
            <a:r>
              <a:rPr lang="zh-TW" altLang="en-US" sz="1800" b="0" i="0" u="none" strike="noStrike">
                <a:solidFill>
                  <a:srgbClr val="000000"/>
                </a:solidFill>
                <a:effectLst/>
                <a:latin typeface="Arial" panose="020B0604020202020204" pitchFamily="34" charset="0"/>
              </a:rPr>
              <a:t>」選擇新的開始日期</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按下「</a:t>
            </a:r>
            <a:r>
              <a:rPr lang="en-US" altLang="zh-TW" sz="1800" b="0" i="0" u="none" strike="noStrike">
                <a:solidFill>
                  <a:srgbClr val="000000"/>
                </a:solidFill>
                <a:effectLst/>
                <a:latin typeface="Arial" panose="020B0604020202020204" pitchFamily="34" charset="0"/>
              </a:rPr>
              <a:t>Set</a:t>
            </a:r>
            <a:r>
              <a:rPr lang="zh-TW" altLang="en-US" sz="1800" b="0" i="0" u="none" strike="noStrike">
                <a:solidFill>
                  <a:srgbClr val="000000"/>
                </a:solidFill>
                <a:effectLst/>
                <a:latin typeface="Arial" panose="020B0604020202020204" pitchFamily="34" charset="0"/>
              </a:rPr>
              <a:t>」進行修改，後續其他任務也會跟著調整</a:t>
            </a:r>
          </a:p>
          <a:p>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10</a:t>
            </a:fld>
            <a:endParaRPr lang="zh-TW" altLang="en-US"/>
          </a:p>
        </p:txBody>
      </p:sp>
    </p:spTree>
    <p:extLst>
      <p:ext uri="{BB962C8B-B14F-4D97-AF65-F5344CB8AC3E}">
        <p14:creationId xmlns:p14="http://schemas.microsoft.com/office/powerpoint/2010/main" val="454634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rtl="0">
              <a:spcBef>
                <a:spcPts val="0"/>
              </a:spcBef>
              <a:spcAft>
                <a:spcPts val="0"/>
              </a:spcAft>
            </a:pPr>
            <a:r>
              <a:rPr lang="en-US" altLang="zh-TW" sz="1800" b="1" i="0" u="none" strike="noStrike" dirty="0">
                <a:solidFill>
                  <a:srgbClr val="FF0000"/>
                </a:solidFill>
                <a:effectLst/>
                <a:latin typeface="Arial" panose="020B0604020202020204" pitchFamily="34" charset="0"/>
              </a:rPr>
              <a:t>5. </a:t>
            </a:r>
            <a:r>
              <a:rPr lang="zh-TW" altLang="en-US" sz="1800" b="1" i="0" u="none" strike="noStrike">
                <a:solidFill>
                  <a:srgbClr val="FF0000"/>
                </a:solidFill>
                <a:effectLst/>
                <a:latin typeface="Arial" panose="020B0604020202020204" pitchFamily="34" charset="0"/>
              </a:rPr>
              <a:t>顯示進度警示顏色</a:t>
            </a:r>
            <a:endParaRPr lang="zh-TW" altLang="en-US" b="1">
              <a:effectLst/>
            </a:endParaRPr>
          </a:p>
          <a:p>
            <a:pPr rtl="0">
              <a:spcBef>
                <a:spcPts val="0"/>
              </a:spcBef>
              <a:spcAft>
                <a:spcPts val="0"/>
              </a:spcAft>
            </a:pPr>
            <a:r>
              <a:rPr lang="zh-TW" altLang="en-US" sz="1800" b="0" i="0" u="none" strike="noStrike">
                <a:solidFill>
                  <a:srgbClr val="000000"/>
                </a:solidFill>
                <a:effectLst/>
                <a:latin typeface="Arial" panose="020B0604020202020204" pitchFamily="34" charset="0"/>
              </a:rPr>
              <a:t>在甘特圖中顯示進度的顏色可以提醒任務的進度情況。以下是相關步驟：</a:t>
            </a:r>
            <a:endParaRPr lang="zh-TW" altLang="en-US" b="0">
              <a:effectLst/>
            </a:endParaRP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勾選「</a:t>
            </a:r>
            <a:r>
              <a:rPr lang="en-US" altLang="zh-TW" sz="1800" b="0" i="0" u="none" strike="noStrike">
                <a:solidFill>
                  <a:srgbClr val="000000"/>
                </a:solidFill>
                <a:effectLst/>
                <a:latin typeface="Arial" panose="020B0604020202020204" pitchFamily="34" charset="0"/>
              </a:rPr>
              <a:t>column with color indication</a:t>
            </a:r>
            <a:r>
              <a:rPr lang="zh-TW" altLang="en-US" sz="1800" b="0" i="0" u="none" strike="noStrike">
                <a:solidFill>
                  <a:srgbClr val="000000"/>
                </a:solidFill>
                <a:effectLst/>
                <a:latin typeface="Arial" panose="020B0604020202020204" pitchFamily="34" charset="0"/>
              </a:rPr>
              <a:t>」和「</a:t>
            </a:r>
            <a:r>
              <a:rPr lang="en-US" altLang="zh-TW" sz="1800" b="0" i="0" u="none" strike="noStrike">
                <a:solidFill>
                  <a:srgbClr val="000000"/>
                </a:solidFill>
                <a:effectLst/>
                <a:latin typeface="Arial" panose="020B0604020202020204" pitchFamily="34" charset="0"/>
              </a:rPr>
              <a:t>Gantt bar with progress color</a:t>
            </a:r>
            <a:r>
              <a:rPr lang="zh-TW" altLang="en-US" sz="1800" b="0" i="0" u="none" strike="noStrike">
                <a:solidFill>
                  <a:srgbClr val="000000"/>
                </a:solidFill>
                <a:effectLst/>
                <a:latin typeface="Arial" panose="020B0604020202020204" pitchFamily="34" charset="0"/>
              </a:rPr>
              <a:t>」選項</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在「進度」欄位填寫進度百分比。</a:t>
            </a:r>
          </a:p>
          <a:p>
            <a:pPr rtl="0" fontAlgn="base">
              <a:spcBef>
                <a:spcPts val="0"/>
              </a:spcBef>
              <a:spcAft>
                <a:spcPts val="0"/>
              </a:spcAft>
              <a:buFont typeface="Arial" panose="020B0604020202020204" pitchFamily="34" charset="0"/>
              <a:buChar char="•"/>
            </a:pPr>
            <a:r>
              <a:rPr lang="zh-TW" altLang="en-US" sz="1800" b="0" i="0" u="none" strike="noStrike">
                <a:solidFill>
                  <a:srgbClr val="000000"/>
                </a:solidFill>
                <a:effectLst/>
                <a:latin typeface="Arial" panose="020B0604020202020204" pitchFamily="34" charset="0"/>
              </a:rPr>
              <a:t>進度條會根據進度顯示不同顏色，例如任務可以順利完成是綠色，有風險是黃色，逾期是紅色。</a:t>
            </a:r>
          </a:p>
          <a:p>
            <a:br>
              <a:rPr lang="zh-TW" altLang="en-US" b="0">
                <a:effectLst/>
              </a:rPr>
            </a:br>
            <a:endParaRPr lang="zh-TW" altLang="en-US"/>
          </a:p>
        </p:txBody>
      </p:sp>
      <p:sp>
        <p:nvSpPr>
          <p:cNvPr id="4" name="投影片編號版面配置區 3"/>
          <p:cNvSpPr>
            <a:spLocks noGrp="1"/>
          </p:cNvSpPr>
          <p:nvPr>
            <p:ph type="sldNum" sz="quarter" idx="5"/>
          </p:nvPr>
        </p:nvSpPr>
        <p:spPr/>
        <p:txBody>
          <a:bodyPr/>
          <a:lstStyle/>
          <a:p>
            <a:fld id="{D783935B-48D1-4CE2-9FF6-D89749E4BF17}" type="slidenum">
              <a:rPr lang="en-US" altLang="zh-TW" smtClean="0"/>
              <a:t>11</a:t>
            </a:fld>
            <a:endParaRPr lang="zh-TW" altLang="en-US"/>
          </a:p>
        </p:txBody>
      </p:sp>
    </p:spTree>
    <p:extLst>
      <p:ext uri="{BB962C8B-B14F-4D97-AF65-F5344CB8AC3E}">
        <p14:creationId xmlns:p14="http://schemas.microsoft.com/office/powerpoint/2010/main" val="329001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a:ea typeface="新細明體"/>
              </a:rPr>
              <a:t>「臺灣博碩士論文知識加值系統」</a:t>
            </a:r>
            <a:r>
              <a:rPr lang="zh-TW" altLang="en-US">
                <a:ea typeface="新細明體"/>
              </a:rPr>
              <a:t>為教育部委託</a:t>
            </a:r>
            <a:r>
              <a:rPr lang="zh-TW" altLang="en-US" b="1">
                <a:ea typeface="新細明體"/>
              </a:rPr>
              <a:t>國家圖書館</a:t>
            </a:r>
            <a:r>
              <a:rPr lang="zh-TW" altLang="en-US">
                <a:ea typeface="新細明體"/>
              </a:rPr>
              <a:t>執行的專案計畫。</a:t>
            </a:r>
            <a:endParaRPr lang="zh-TW">
              <a:ea typeface="新細明體"/>
            </a:endParaRPr>
          </a:p>
          <a:p>
            <a:br>
              <a:rPr lang="en-US" altLang="zh-TW" dirty="0"/>
            </a:br>
            <a:endParaRPr lang="en-US" altLang="zh-TW" dirty="0"/>
          </a:p>
          <a:p>
            <a:r>
              <a:rPr lang="zh-TW" altLang="en-US" dirty="0"/>
              <a:t>回溯</a:t>
            </a:r>
            <a:r>
              <a:rPr lang="zh-TW" altLang="en-US" b="1" dirty="0"/>
              <a:t>國內博碩士論文相關資料整理</a:t>
            </a:r>
            <a:r>
              <a:rPr lang="zh-TW" altLang="en-US" dirty="0"/>
              <a:t>工作的投入，</a:t>
            </a:r>
            <a:r>
              <a:rPr lang="zh-TW" altLang="en-US" b="1" dirty="0"/>
              <a:t>國家圖書館</a:t>
            </a:r>
            <a:r>
              <a:rPr lang="zh-TW" altLang="en-US" dirty="0"/>
              <a:t>最早在民國</a:t>
            </a:r>
            <a:r>
              <a:rPr lang="en-US" altLang="zh-TW" dirty="0"/>
              <a:t>59</a:t>
            </a:r>
            <a:r>
              <a:rPr lang="zh-TW" altLang="en-US" dirty="0"/>
              <a:t>年起即著手編印</a:t>
            </a:r>
            <a:r>
              <a:rPr lang="zh-TW" altLang="en-US" b="1" dirty="0"/>
              <a:t>「中華民國博士碩士論文目錄」</a:t>
            </a:r>
            <a:r>
              <a:rPr lang="zh-TW" altLang="en-US" dirty="0"/>
              <a:t>，自民國</a:t>
            </a:r>
            <a:r>
              <a:rPr lang="en-US" altLang="zh-TW" dirty="0"/>
              <a:t>83</a:t>
            </a:r>
            <a:r>
              <a:rPr lang="zh-TW" altLang="en-US" dirty="0"/>
              <a:t>年以來，國家圖書館正式接受教育部高教司之委託，執行</a:t>
            </a:r>
            <a:r>
              <a:rPr lang="zh-TW" altLang="en-US" b="1" dirty="0"/>
              <a:t>「全國博碩士論文摘要建檔計畫」</a:t>
            </a:r>
            <a:r>
              <a:rPr lang="zh-TW" altLang="en-US" dirty="0"/>
              <a:t>。</a:t>
            </a:r>
            <a:endParaRPr lang="zh-TW" dirty="0"/>
          </a:p>
          <a:p>
            <a:br>
              <a:rPr lang="en-US" altLang="zh-TW" dirty="0"/>
            </a:br>
            <a:endParaRPr lang="en-US" altLang="zh-TW" dirty="0"/>
          </a:p>
          <a:p>
            <a:r>
              <a:rPr lang="zh-TW" altLang="en-US" dirty="0"/>
              <a:t>民國</a:t>
            </a:r>
            <a:r>
              <a:rPr lang="en-US" altLang="zh-TW" dirty="0"/>
              <a:t>86</a:t>
            </a:r>
            <a:r>
              <a:rPr lang="zh-TW" altLang="en-US" dirty="0"/>
              <a:t>年</a:t>
            </a:r>
            <a:r>
              <a:rPr lang="en-US" altLang="zh-TW" dirty="0"/>
              <a:t>9</a:t>
            </a:r>
            <a:r>
              <a:rPr lang="zh-TW" altLang="en-US" dirty="0"/>
              <a:t>月，開始提供</a:t>
            </a:r>
            <a:r>
              <a:rPr lang="en-US" altLang="zh-TW" b="1" dirty="0"/>
              <a:t>Web</a:t>
            </a:r>
            <a:r>
              <a:rPr lang="zh-TW" altLang="en-US" b="1" dirty="0"/>
              <a:t>版線上檢索系統</a:t>
            </a:r>
            <a:r>
              <a:rPr lang="zh-TW" altLang="en-US" dirty="0"/>
              <a:t>。</a:t>
            </a:r>
            <a:endParaRPr lang="zh-TW" dirty="0"/>
          </a:p>
          <a:p>
            <a:r>
              <a:rPr lang="zh-TW" altLang="en-US" dirty="0"/>
              <a:t>民國</a:t>
            </a:r>
            <a:r>
              <a:rPr lang="en-US" altLang="zh-TW" dirty="0"/>
              <a:t>87</a:t>
            </a:r>
            <a:r>
              <a:rPr lang="zh-TW" altLang="en-US" dirty="0"/>
              <a:t>年</a:t>
            </a:r>
            <a:r>
              <a:rPr lang="en-US" altLang="zh-TW" dirty="0"/>
              <a:t>9</a:t>
            </a:r>
            <a:r>
              <a:rPr lang="zh-TW" altLang="en-US" dirty="0"/>
              <a:t>月，在教育部的經費支援之下，順利開發完成</a:t>
            </a:r>
            <a:r>
              <a:rPr lang="zh-TW" altLang="en-US" b="1" dirty="0"/>
              <a:t>「全國博碩士論文摘要檢索系統」</a:t>
            </a:r>
            <a:r>
              <a:rPr lang="zh-TW" altLang="en-US" dirty="0"/>
              <a:t>。</a:t>
            </a:r>
            <a:endParaRPr lang="zh-TW" dirty="0"/>
          </a:p>
          <a:p>
            <a:r>
              <a:rPr lang="zh-TW" altLang="en-US" dirty="0"/>
              <a:t>民國</a:t>
            </a:r>
            <a:r>
              <a:rPr lang="en-US" altLang="zh-TW" dirty="0"/>
              <a:t>89</a:t>
            </a:r>
            <a:r>
              <a:rPr lang="zh-TW" altLang="en-US" dirty="0"/>
              <a:t>年</a:t>
            </a:r>
            <a:r>
              <a:rPr lang="en-US" altLang="zh-TW" dirty="0"/>
              <a:t>2</a:t>
            </a:r>
            <a:r>
              <a:rPr lang="zh-TW" altLang="en-US" dirty="0"/>
              <a:t>月，原有之</a:t>
            </a:r>
            <a:r>
              <a:rPr lang="zh-TW" altLang="en-US" b="1" dirty="0"/>
              <a:t>「全國博碩士論文摘要線上建檔系統」</a:t>
            </a:r>
            <a:r>
              <a:rPr lang="zh-TW" altLang="en-US" dirty="0"/>
              <a:t>當中，新增</a:t>
            </a:r>
            <a:r>
              <a:rPr lang="zh-TW" altLang="en-US" b="1" dirty="0"/>
              <a:t>電子全文上傳與電子全文授權書線上印製之功能</a:t>
            </a:r>
            <a:r>
              <a:rPr lang="zh-TW" altLang="en-US" dirty="0"/>
              <a:t>，進一步地整合既有之</a:t>
            </a:r>
            <a:r>
              <a:rPr lang="zh-TW" altLang="en-US" b="1" dirty="0"/>
              <a:t>「全國博碩士論文資訊網」</a:t>
            </a:r>
            <a:r>
              <a:rPr lang="zh-TW" altLang="en-US" dirty="0"/>
              <a:t>線上資料庫服務。</a:t>
            </a:r>
            <a:endParaRPr lang="zh-TW" dirty="0"/>
          </a:p>
          <a:p>
            <a:r>
              <a:rPr lang="zh-TW" altLang="en-US" dirty="0"/>
              <a:t>民國</a:t>
            </a:r>
            <a:r>
              <a:rPr lang="en-US" altLang="zh-TW" dirty="0"/>
              <a:t>93</a:t>
            </a:r>
            <a:r>
              <a:rPr lang="zh-TW" altLang="en-US" dirty="0"/>
              <a:t>年，推出</a:t>
            </a:r>
            <a:r>
              <a:rPr lang="zh-TW" altLang="en-US" b="1" dirty="0"/>
              <a:t>「全國博碩士論文資訊網」第二代</a:t>
            </a:r>
            <a:r>
              <a:rPr lang="zh-TW" altLang="en-US" dirty="0"/>
              <a:t>系統。</a:t>
            </a:r>
            <a:endParaRPr lang="zh-TW" dirty="0"/>
          </a:p>
          <a:p>
            <a:r>
              <a:rPr lang="zh-TW" altLang="en-US" dirty="0"/>
              <a:t>民國</a:t>
            </a:r>
            <a:r>
              <a:rPr lang="en-US" altLang="zh-TW" dirty="0"/>
              <a:t>99</a:t>
            </a:r>
            <a:r>
              <a:rPr lang="zh-TW" altLang="en-US" dirty="0"/>
              <a:t>年</a:t>
            </a:r>
            <a:r>
              <a:rPr lang="en-US" altLang="zh-TW" dirty="0"/>
              <a:t>6</a:t>
            </a:r>
            <a:r>
              <a:rPr lang="zh-TW" altLang="en-US" dirty="0"/>
              <a:t>月，進行新舊博碩士論文系統轉換。</a:t>
            </a:r>
            <a:endParaRPr lang="zh-TW" dirty="0"/>
          </a:p>
          <a:p>
            <a:r>
              <a:rPr lang="zh-TW" altLang="en-US" dirty="0"/>
              <a:t>同時，為更</a:t>
            </a:r>
            <a:r>
              <a:rPr lang="zh-TW" altLang="en-US" b="1" dirty="0"/>
              <a:t>符合本資料庫所收錄之資料係以臺灣各大學校院之博碩士論文</a:t>
            </a:r>
            <a:r>
              <a:rPr lang="zh-TW" altLang="en-US" dirty="0"/>
              <a:t>，</a:t>
            </a:r>
            <a:r>
              <a:rPr lang="zh-TW" altLang="en-US" b="1" dirty="0"/>
              <a:t>國家圖書館第三代學位論文系統</a:t>
            </a:r>
            <a:r>
              <a:rPr lang="zh-TW" altLang="en-US" dirty="0"/>
              <a:t>亦</a:t>
            </a:r>
            <a:r>
              <a:rPr lang="zh-TW" altLang="en-US" b="1" dirty="0"/>
              <a:t>正式更名為「臺灣博碩士論文知識加值系統」</a:t>
            </a:r>
            <a:r>
              <a:rPr lang="zh-TW" altLang="en-US" dirty="0"/>
              <a:t>。</a:t>
            </a:r>
            <a:endParaRPr lang="zh-TW" dirty="0"/>
          </a:p>
          <a:p>
            <a:endParaRPr lang="zh-TW" altLang="en-US" dirty="0">
              <a:ea typeface="新細明體"/>
              <a:cs typeface="Calibri"/>
            </a:endParaRPr>
          </a:p>
          <a:p>
            <a:r>
              <a:rPr lang="zh-TW"/>
              <a:t>除了在民國93年推出「全國博碩士論文資訊網」第二代系統之外，為配合各階段學術研究之需求，以及提供讀者更優質的服務，於民國98年12月起開發新一代的學位論文服務平台，也就是民國99年6月10日起，進行新舊博碩士論文系統轉換。</a:t>
            </a:r>
          </a:p>
          <a:p>
            <a:br>
              <a:rPr lang="en-US" altLang="zh-TW" dirty="0"/>
            </a:br>
            <a:endParaRPr lang="en-US" altLang="zh-TW" dirty="0"/>
          </a:p>
        </p:txBody>
      </p:sp>
      <p:sp>
        <p:nvSpPr>
          <p:cNvPr id="4" name="投影片編號版面配置區 3"/>
          <p:cNvSpPr>
            <a:spLocks noGrp="1"/>
          </p:cNvSpPr>
          <p:nvPr>
            <p:ph type="sldNum" sz="quarter" idx="5"/>
          </p:nvPr>
        </p:nvSpPr>
        <p:spPr/>
        <p:txBody>
          <a:bodyPr/>
          <a:lstStyle/>
          <a:p>
            <a:fld id="{D783935B-48D1-4CE2-9FF6-D89749E4BF17}" type="slidenum">
              <a:rPr lang="en-US" altLang="zh-TW"/>
              <a:t>13</a:t>
            </a:fld>
            <a:endParaRPr lang="zh-TW" altLang="en-US"/>
          </a:p>
        </p:txBody>
      </p:sp>
    </p:spTree>
    <p:extLst>
      <p:ext uri="{BB962C8B-B14F-4D97-AF65-F5344CB8AC3E}">
        <p14:creationId xmlns:p14="http://schemas.microsoft.com/office/powerpoint/2010/main" val="136062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7B5C0C-9ED2-6536-D984-4701851FA770}"/>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29B4BF4-53A2-822C-C031-F0889A824D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2CC8F3BF-73B8-6ACC-DB43-712C64BF2547}"/>
              </a:ext>
            </a:extLst>
          </p:cNvPr>
          <p:cNvSpPr>
            <a:spLocks noGrp="1"/>
          </p:cNvSpPr>
          <p:nvPr>
            <p:ph type="dt" sz="half" idx="10"/>
          </p:nvPr>
        </p:nvSpPr>
        <p:spPr/>
        <p:txBody>
          <a:bodyPr/>
          <a:lstStyle/>
          <a:p>
            <a:fld id="{5393C266-5597-D74C-8D3F-2DF05F365FD8}" type="datetime1">
              <a:rPr kumimoji="1" lang="zh-TW" altLang="en-US" smtClean="0"/>
              <a:t>2023/12/8</a:t>
            </a:fld>
            <a:endParaRPr kumimoji="1" lang="zh-TW" altLang="en-US"/>
          </a:p>
        </p:txBody>
      </p:sp>
      <p:sp>
        <p:nvSpPr>
          <p:cNvPr id="5" name="頁尾版面配置區 4">
            <a:extLst>
              <a:ext uri="{FF2B5EF4-FFF2-40B4-BE49-F238E27FC236}">
                <a16:creationId xmlns:a16="http://schemas.microsoft.com/office/drawing/2014/main" id="{8331A047-C3E1-3E00-92EA-DA71113432F1}"/>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DD0BED87-C283-6133-C9B1-516D9B7E6E41}"/>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238211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CE4345-16FE-C5F2-CE08-F3F5B13DD8F4}"/>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33397313-89B3-8033-8716-57991BFA5B71}"/>
              </a:ext>
            </a:extLst>
          </p:cNvPr>
          <p:cNvSpPr>
            <a:spLocks noGrp="1"/>
          </p:cNvSpPr>
          <p:nvPr>
            <p:ph type="body" orient="vert" idx="1"/>
          </p:nvPr>
        </p:nvSpPr>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C0ECD90F-A704-0AB6-F6D2-A46C5ABCE94A}"/>
              </a:ext>
            </a:extLst>
          </p:cNvPr>
          <p:cNvSpPr>
            <a:spLocks noGrp="1"/>
          </p:cNvSpPr>
          <p:nvPr>
            <p:ph type="dt" sz="half" idx="10"/>
          </p:nvPr>
        </p:nvSpPr>
        <p:spPr/>
        <p:txBody>
          <a:bodyPr/>
          <a:lstStyle/>
          <a:p>
            <a:fld id="{550C8A3A-0EBB-C04C-8C59-DC1BFB9C7F82}" type="datetime1">
              <a:rPr kumimoji="1" lang="zh-TW" altLang="en-US" smtClean="0"/>
              <a:t>2023/12/8</a:t>
            </a:fld>
            <a:endParaRPr kumimoji="1" lang="zh-TW" altLang="en-US"/>
          </a:p>
        </p:txBody>
      </p:sp>
      <p:sp>
        <p:nvSpPr>
          <p:cNvPr id="5" name="頁尾版面配置區 4">
            <a:extLst>
              <a:ext uri="{FF2B5EF4-FFF2-40B4-BE49-F238E27FC236}">
                <a16:creationId xmlns:a16="http://schemas.microsoft.com/office/drawing/2014/main" id="{DF223F82-BFC2-88C4-1315-100DCBA1E2A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2836062A-8C16-C18C-CD86-DDD4C0B64604}"/>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55468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E9B49E4-2393-6901-2875-5E62E4E8A4BA}"/>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A4DE25B2-ACBD-A3F4-E7D5-E8DDCB8195F0}"/>
              </a:ext>
            </a:extLst>
          </p:cNvPr>
          <p:cNvSpPr>
            <a:spLocks noGrp="1"/>
          </p:cNvSpPr>
          <p:nvPr>
            <p:ph type="body" orient="vert" idx="1"/>
          </p:nvPr>
        </p:nvSpPr>
        <p:spPr>
          <a:xfrm>
            <a:off x="838200" y="365125"/>
            <a:ext cx="7734300" cy="5811838"/>
          </a:xfrm>
        </p:spPr>
        <p:txBody>
          <a:bodyPr vert="eaVert"/>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15F796E1-064E-7CF7-AC22-74F98C3B8C2A}"/>
              </a:ext>
            </a:extLst>
          </p:cNvPr>
          <p:cNvSpPr>
            <a:spLocks noGrp="1"/>
          </p:cNvSpPr>
          <p:nvPr>
            <p:ph type="dt" sz="half" idx="10"/>
          </p:nvPr>
        </p:nvSpPr>
        <p:spPr/>
        <p:txBody>
          <a:bodyPr/>
          <a:lstStyle/>
          <a:p>
            <a:fld id="{256C4D29-21E4-8D41-9C3A-39B555B0E6A5}" type="datetime1">
              <a:rPr kumimoji="1" lang="zh-TW" altLang="en-US" smtClean="0"/>
              <a:t>2023/12/8</a:t>
            </a:fld>
            <a:endParaRPr kumimoji="1" lang="zh-TW" altLang="en-US"/>
          </a:p>
        </p:txBody>
      </p:sp>
      <p:sp>
        <p:nvSpPr>
          <p:cNvPr id="5" name="頁尾版面配置區 4">
            <a:extLst>
              <a:ext uri="{FF2B5EF4-FFF2-40B4-BE49-F238E27FC236}">
                <a16:creationId xmlns:a16="http://schemas.microsoft.com/office/drawing/2014/main" id="{56F8D0CE-3B62-FFAA-EECB-981DBE3E874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EAFC3B3-F4C7-751F-545F-2EFD18AB3F13}"/>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055098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CC76E8-433B-CC62-C8A0-36964C09A6BD}"/>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DF8B2705-E430-A1E5-B28E-CD5143AFDC6F}"/>
              </a:ext>
            </a:extLst>
          </p:cNvPr>
          <p:cNvSpPr>
            <a:spLocks noGrp="1"/>
          </p:cNvSpPr>
          <p:nvPr>
            <p:ph idx="1"/>
          </p:nvPr>
        </p:nvSpPr>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CAA5267E-F7CF-54B0-5AE7-2D0A36589F53}"/>
              </a:ext>
            </a:extLst>
          </p:cNvPr>
          <p:cNvSpPr>
            <a:spLocks noGrp="1"/>
          </p:cNvSpPr>
          <p:nvPr>
            <p:ph type="dt" sz="half" idx="10"/>
          </p:nvPr>
        </p:nvSpPr>
        <p:spPr/>
        <p:txBody>
          <a:bodyPr/>
          <a:lstStyle/>
          <a:p>
            <a:fld id="{206CB510-DD55-E445-A1B3-79D1643065E5}" type="datetime1">
              <a:rPr kumimoji="1" lang="zh-TW" altLang="en-US" smtClean="0"/>
              <a:t>2023/12/8</a:t>
            </a:fld>
            <a:endParaRPr kumimoji="1" lang="zh-TW" altLang="en-US"/>
          </a:p>
        </p:txBody>
      </p:sp>
      <p:sp>
        <p:nvSpPr>
          <p:cNvPr id="5" name="頁尾版面配置區 4">
            <a:extLst>
              <a:ext uri="{FF2B5EF4-FFF2-40B4-BE49-F238E27FC236}">
                <a16:creationId xmlns:a16="http://schemas.microsoft.com/office/drawing/2014/main" id="{2F438277-9091-FB97-6182-58AFF9B7DFE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36DA0F0-3A0A-4217-82CB-FC114F006B97}"/>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798976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3D28DC-3D92-6866-A86C-BF98C699B454}"/>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AB71873-1EC9-ABA8-90E1-5995925CD9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按一下以編輯母片文字樣式</a:t>
            </a:r>
          </a:p>
        </p:txBody>
      </p:sp>
      <p:sp>
        <p:nvSpPr>
          <p:cNvPr id="4" name="日期版面配置區 3">
            <a:extLst>
              <a:ext uri="{FF2B5EF4-FFF2-40B4-BE49-F238E27FC236}">
                <a16:creationId xmlns:a16="http://schemas.microsoft.com/office/drawing/2014/main" id="{5C814AC4-2FDE-337F-6305-9D1B5EA77E5F}"/>
              </a:ext>
            </a:extLst>
          </p:cNvPr>
          <p:cNvSpPr>
            <a:spLocks noGrp="1"/>
          </p:cNvSpPr>
          <p:nvPr>
            <p:ph type="dt" sz="half" idx="10"/>
          </p:nvPr>
        </p:nvSpPr>
        <p:spPr/>
        <p:txBody>
          <a:bodyPr/>
          <a:lstStyle/>
          <a:p>
            <a:fld id="{D9725203-B852-0242-8A36-E6D9EB4FD513}" type="datetime1">
              <a:rPr kumimoji="1" lang="zh-TW" altLang="en-US" smtClean="0"/>
              <a:t>2023/12/8</a:t>
            </a:fld>
            <a:endParaRPr kumimoji="1" lang="zh-TW" altLang="en-US"/>
          </a:p>
        </p:txBody>
      </p:sp>
      <p:sp>
        <p:nvSpPr>
          <p:cNvPr id="5" name="頁尾版面配置區 4">
            <a:extLst>
              <a:ext uri="{FF2B5EF4-FFF2-40B4-BE49-F238E27FC236}">
                <a16:creationId xmlns:a16="http://schemas.microsoft.com/office/drawing/2014/main" id="{33A7F992-ED88-80DB-EBD3-F457CEDB7C85}"/>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4FD0A86C-072F-A446-FD33-73970591B97E}"/>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372571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6B3313-9874-6288-A86B-36DCCE2E12F6}"/>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BB4C4B92-162E-EC9D-96F7-2B0A95B771BC}"/>
              </a:ext>
            </a:extLst>
          </p:cNvPr>
          <p:cNvSpPr>
            <a:spLocks noGrp="1"/>
          </p:cNvSpPr>
          <p:nvPr>
            <p:ph sz="half" idx="1"/>
          </p:nvPr>
        </p:nvSpPr>
        <p:spPr>
          <a:xfrm>
            <a:off x="838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內容版面配置區 3">
            <a:extLst>
              <a:ext uri="{FF2B5EF4-FFF2-40B4-BE49-F238E27FC236}">
                <a16:creationId xmlns:a16="http://schemas.microsoft.com/office/drawing/2014/main" id="{3714D324-B7AB-16F7-19D4-711E07CFB67D}"/>
              </a:ext>
            </a:extLst>
          </p:cNvPr>
          <p:cNvSpPr>
            <a:spLocks noGrp="1"/>
          </p:cNvSpPr>
          <p:nvPr>
            <p:ph sz="half" idx="2"/>
          </p:nvPr>
        </p:nvSpPr>
        <p:spPr>
          <a:xfrm>
            <a:off x="6172200" y="1825625"/>
            <a:ext cx="5181600" cy="435133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日期版面配置區 4">
            <a:extLst>
              <a:ext uri="{FF2B5EF4-FFF2-40B4-BE49-F238E27FC236}">
                <a16:creationId xmlns:a16="http://schemas.microsoft.com/office/drawing/2014/main" id="{72F880DD-ACE2-0848-7EB0-F74523F4999D}"/>
              </a:ext>
            </a:extLst>
          </p:cNvPr>
          <p:cNvSpPr>
            <a:spLocks noGrp="1"/>
          </p:cNvSpPr>
          <p:nvPr>
            <p:ph type="dt" sz="half" idx="10"/>
          </p:nvPr>
        </p:nvSpPr>
        <p:spPr/>
        <p:txBody>
          <a:bodyPr/>
          <a:lstStyle/>
          <a:p>
            <a:fld id="{E5B105CD-36D7-294D-9D4E-1AA12D28149B}" type="datetime1">
              <a:rPr kumimoji="1" lang="zh-TW" altLang="en-US" smtClean="0"/>
              <a:t>2023/12/8</a:t>
            </a:fld>
            <a:endParaRPr kumimoji="1" lang="zh-TW" altLang="en-US"/>
          </a:p>
        </p:txBody>
      </p:sp>
      <p:sp>
        <p:nvSpPr>
          <p:cNvPr id="6" name="頁尾版面配置區 5">
            <a:extLst>
              <a:ext uri="{FF2B5EF4-FFF2-40B4-BE49-F238E27FC236}">
                <a16:creationId xmlns:a16="http://schemas.microsoft.com/office/drawing/2014/main" id="{F8999CAF-8076-E3DE-9811-115BAC4A1AB8}"/>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43A2266B-F885-313F-42F1-C60500839D61}"/>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945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84C8E5-86C6-7B57-F5FC-7F9352C3BE19}"/>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C5ADA43A-B805-6D14-65DD-F078FE318D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4" name="內容版面配置區 3">
            <a:extLst>
              <a:ext uri="{FF2B5EF4-FFF2-40B4-BE49-F238E27FC236}">
                <a16:creationId xmlns:a16="http://schemas.microsoft.com/office/drawing/2014/main" id="{73C2B8FC-AFB8-0B1D-2291-20707FBC882B}"/>
              </a:ext>
            </a:extLst>
          </p:cNvPr>
          <p:cNvSpPr>
            <a:spLocks noGrp="1"/>
          </p:cNvSpPr>
          <p:nvPr>
            <p:ph sz="half" idx="2"/>
          </p:nvPr>
        </p:nvSpPr>
        <p:spPr>
          <a:xfrm>
            <a:off x="839788" y="2505075"/>
            <a:ext cx="5157787"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5" name="文字版面配置區 4">
            <a:extLst>
              <a:ext uri="{FF2B5EF4-FFF2-40B4-BE49-F238E27FC236}">
                <a16:creationId xmlns:a16="http://schemas.microsoft.com/office/drawing/2014/main" id="{D33E15ED-26DF-AD7A-7FC8-31588D2344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按一下以編輯母片文字樣式</a:t>
            </a:r>
          </a:p>
        </p:txBody>
      </p:sp>
      <p:sp>
        <p:nvSpPr>
          <p:cNvPr id="6" name="內容版面配置區 5">
            <a:extLst>
              <a:ext uri="{FF2B5EF4-FFF2-40B4-BE49-F238E27FC236}">
                <a16:creationId xmlns:a16="http://schemas.microsoft.com/office/drawing/2014/main" id="{BDECEFCF-1F67-D17A-8318-FE20D2581F5F}"/>
              </a:ext>
            </a:extLst>
          </p:cNvPr>
          <p:cNvSpPr>
            <a:spLocks noGrp="1"/>
          </p:cNvSpPr>
          <p:nvPr>
            <p:ph sz="quarter" idx="4"/>
          </p:nvPr>
        </p:nvSpPr>
        <p:spPr>
          <a:xfrm>
            <a:off x="6172200" y="2505075"/>
            <a:ext cx="5183188" cy="3684588"/>
          </a:xfrm>
        </p:spPr>
        <p:txBody>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7" name="日期版面配置區 6">
            <a:extLst>
              <a:ext uri="{FF2B5EF4-FFF2-40B4-BE49-F238E27FC236}">
                <a16:creationId xmlns:a16="http://schemas.microsoft.com/office/drawing/2014/main" id="{BDDF5F77-FC89-73B8-3B20-F28C60B64918}"/>
              </a:ext>
            </a:extLst>
          </p:cNvPr>
          <p:cNvSpPr>
            <a:spLocks noGrp="1"/>
          </p:cNvSpPr>
          <p:nvPr>
            <p:ph type="dt" sz="half" idx="10"/>
          </p:nvPr>
        </p:nvSpPr>
        <p:spPr/>
        <p:txBody>
          <a:bodyPr/>
          <a:lstStyle/>
          <a:p>
            <a:fld id="{8ACA00E5-47BF-004E-BA88-DAFC29AD1498}" type="datetime1">
              <a:rPr kumimoji="1" lang="zh-TW" altLang="en-US" smtClean="0"/>
              <a:t>2023/12/8</a:t>
            </a:fld>
            <a:endParaRPr kumimoji="1" lang="zh-TW" altLang="en-US"/>
          </a:p>
        </p:txBody>
      </p:sp>
      <p:sp>
        <p:nvSpPr>
          <p:cNvPr id="8" name="頁尾版面配置區 7">
            <a:extLst>
              <a:ext uri="{FF2B5EF4-FFF2-40B4-BE49-F238E27FC236}">
                <a16:creationId xmlns:a16="http://schemas.microsoft.com/office/drawing/2014/main" id="{AD85ED75-8CAD-036F-92E5-F0D8E131E97B}"/>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CCB41FD7-0D93-74A7-0BFC-F0CDA1DC7E10}"/>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456552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06A9CE-5E93-E086-9B49-C689CE88827A}"/>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A4EE2DEB-8B34-33B2-0EF5-FB1B6A4BF60B}"/>
              </a:ext>
            </a:extLst>
          </p:cNvPr>
          <p:cNvSpPr>
            <a:spLocks noGrp="1"/>
          </p:cNvSpPr>
          <p:nvPr>
            <p:ph type="dt" sz="half" idx="10"/>
          </p:nvPr>
        </p:nvSpPr>
        <p:spPr/>
        <p:txBody>
          <a:bodyPr/>
          <a:lstStyle/>
          <a:p>
            <a:fld id="{E8E72FB2-A868-CE48-BEC3-D27F3CE4B122}" type="datetime1">
              <a:rPr kumimoji="1" lang="zh-TW" altLang="en-US" smtClean="0"/>
              <a:t>2023/12/8</a:t>
            </a:fld>
            <a:endParaRPr kumimoji="1" lang="zh-TW" altLang="en-US"/>
          </a:p>
        </p:txBody>
      </p:sp>
      <p:sp>
        <p:nvSpPr>
          <p:cNvPr id="4" name="頁尾版面配置區 3">
            <a:extLst>
              <a:ext uri="{FF2B5EF4-FFF2-40B4-BE49-F238E27FC236}">
                <a16:creationId xmlns:a16="http://schemas.microsoft.com/office/drawing/2014/main" id="{551D1A3E-0CA1-B716-5824-6BA30FD3C29F}"/>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AFE311A3-726A-BFEA-226B-FBFA93B3BEB6}"/>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602188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0AB665DE-55AA-7E9C-155A-F3EA7DB1965B}"/>
              </a:ext>
            </a:extLst>
          </p:cNvPr>
          <p:cNvSpPr>
            <a:spLocks noGrp="1"/>
          </p:cNvSpPr>
          <p:nvPr>
            <p:ph type="dt" sz="half" idx="10"/>
          </p:nvPr>
        </p:nvSpPr>
        <p:spPr/>
        <p:txBody>
          <a:bodyPr/>
          <a:lstStyle/>
          <a:p>
            <a:fld id="{CC7D9064-2A9E-0241-B1D8-94B758B4C53D}" type="datetime1">
              <a:rPr kumimoji="1" lang="zh-TW" altLang="en-US" smtClean="0"/>
              <a:t>2023/12/8</a:t>
            </a:fld>
            <a:endParaRPr kumimoji="1" lang="zh-TW" altLang="en-US"/>
          </a:p>
        </p:txBody>
      </p:sp>
      <p:sp>
        <p:nvSpPr>
          <p:cNvPr id="3" name="頁尾版面配置區 2">
            <a:extLst>
              <a:ext uri="{FF2B5EF4-FFF2-40B4-BE49-F238E27FC236}">
                <a16:creationId xmlns:a16="http://schemas.microsoft.com/office/drawing/2014/main" id="{062F4CC5-3C0B-D915-8CBE-C8ABDF250391}"/>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3E31EFB1-C53B-FB45-AE55-B4AF10582B8F}"/>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1917218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9C6B02-AE2F-316A-6669-5FCCFF3185A2}"/>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B1EFC517-B5CE-45F0-0FA2-20E74FB52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文字版面配置區 3">
            <a:extLst>
              <a:ext uri="{FF2B5EF4-FFF2-40B4-BE49-F238E27FC236}">
                <a16:creationId xmlns:a16="http://schemas.microsoft.com/office/drawing/2014/main" id="{03524241-DF98-C910-057B-F0DB98C0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191B7939-DAB2-D855-2A67-E785EF950351}"/>
              </a:ext>
            </a:extLst>
          </p:cNvPr>
          <p:cNvSpPr>
            <a:spLocks noGrp="1"/>
          </p:cNvSpPr>
          <p:nvPr>
            <p:ph type="dt" sz="half" idx="10"/>
          </p:nvPr>
        </p:nvSpPr>
        <p:spPr/>
        <p:txBody>
          <a:bodyPr/>
          <a:lstStyle/>
          <a:p>
            <a:fld id="{28888A99-4A77-DD4F-8F82-E507B0489B6C}" type="datetime1">
              <a:rPr kumimoji="1" lang="zh-TW" altLang="en-US" smtClean="0"/>
              <a:t>2023/12/8</a:t>
            </a:fld>
            <a:endParaRPr kumimoji="1" lang="zh-TW" altLang="en-US"/>
          </a:p>
        </p:txBody>
      </p:sp>
      <p:sp>
        <p:nvSpPr>
          <p:cNvPr id="6" name="頁尾版面配置區 5">
            <a:extLst>
              <a:ext uri="{FF2B5EF4-FFF2-40B4-BE49-F238E27FC236}">
                <a16:creationId xmlns:a16="http://schemas.microsoft.com/office/drawing/2014/main" id="{89581F18-AAD6-C708-6008-D0C868B3FACA}"/>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C53B51B-CF58-3EBD-9EF2-05563CEAD3B9}"/>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794372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C2EC9E-C0B7-6F67-C557-E5685A6D5180}"/>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EB38E992-807F-D828-7485-EF7057C6A8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DAD39868-39AE-AAF7-3063-F856A72EE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按一下以編輯母片文字樣式</a:t>
            </a:r>
          </a:p>
        </p:txBody>
      </p:sp>
      <p:sp>
        <p:nvSpPr>
          <p:cNvPr id="5" name="日期版面配置區 4">
            <a:extLst>
              <a:ext uri="{FF2B5EF4-FFF2-40B4-BE49-F238E27FC236}">
                <a16:creationId xmlns:a16="http://schemas.microsoft.com/office/drawing/2014/main" id="{27188820-7AD8-E9AD-EA37-C7CA0ADBFF7C}"/>
              </a:ext>
            </a:extLst>
          </p:cNvPr>
          <p:cNvSpPr>
            <a:spLocks noGrp="1"/>
          </p:cNvSpPr>
          <p:nvPr>
            <p:ph type="dt" sz="half" idx="10"/>
          </p:nvPr>
        </p:nvSpPr>
        <p:spPr/>
        <p:txBody>
          <a:bodyPr/>
          <a:lstStyle/>
          <a:p>
            <a:fld id="{956B5FF3-48CF-4746-ABF2-3F5B55140B12}" type="datetime1">
              <a:rPr kumimoji="1" lang="zh-TW" altLang="en-US" smtClean="0"/>
              <a:t>2023/12/8</a:t>
            </a:fld>
            <a:endParaRPr kumimoji="1" lang="zh-TW" altLang="en-US"/>
          </a:p>
        </p:txBody>
      </p:sp>
      <p:sp>
        <p:nvSpPr>
          <p:cNvPr id="6" name="頁尾版面配置區 5">
            <a:extLst>
              <a:ext uri="{FF2B5EF4-FFF2-40B4-BE49-F238E27FC236}">
                <a16:creationId xmlns:a16="http://schemas.microsoft.com/office/drawing/2014/main" id="{D5E1CF8E-7DAE-B0FC-2E80-0AB270FF4AE7}"/>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BB347847-AF2E-96FA-30AA-204E512B0DFB}"/>
              </a:ext>
            </a:extLst>
          </p:cNvPr>
          <p:cNvSpPr>
            <a:spLocks noGrp="1"/>
          </p:cNvSpPr>
          <p:nvPr>
            <p:ph type="sldNum" sz="quarter" idx="12"/>
          </p:nvPr>
        </p:nvSpPr>
        <p:spPr/>
        <p:txBody>
          <a:bodyPr/>
          <a:lstStyle/>
          <a:p>
            <a:fld id="{003394C5-C7F0-1644-988A-3A8506E51F0F}" type="slidenum">
              <a:rPr kumimoji="1" lang="zh-TW" altLang="en-US" smtClean="0"/>
              <a:t>‹#›</a:t>
            </a:fld>
            <a:endParaRPr kumimoji="1" lang="zh-TW" altLang="en-US"/>
          </a:p>
        </p:txBody>
      </p:sp>
    </p:spTree>
    <p:extLst>
      <p:ext uri="{BB962C8B-B14F-4D97-AF65-F5344CB8AC3E}">
        <p14:creationId xmlns:p14="http://schemas.microsoft.com/office/powerpoint/2010/main" val="3040206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40C6064-E90C-775A-BD1C-6D515616A6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AD532206-21A6-F69E-0A14-1CFDB8108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4" name="日期版面配置區 3">
            <a:extLst>
              <a:ext uri="{FF2B5EF4-FFF2-40B4-BE49-F238E27FC236}">
                <a16:creationId xmlns:a16="http://schemas.microsoft.com/office/drawing/2014/main" id="{95E09101-65E7-0EA4-1409-63DFB699F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BB369B-F9AA-B843-A10D-819D65E536B5}" type="datetime1">
              <a:rPr kumimoji="1" lang="zh-TW" altLang="en-US" smtClean="0"/>
              <a:t>2023/12/8</a:t>
            </a:fld>
            <a:endParaRPr kumimoji="1" lang="zh-TW" altLang="en-US"/>
          </a:p>
        </p:txBody>
      </p:sp>
      <p:sp>
        <p:nvSpPr>
          <p:cNvPr id="5" name="頁尾版面配置區 4">
            <a:extLst>
              <a:ext uri="{FF2B5EF4-FFF2-40B4-BE49-F238E27FC236}">
                <a16:creationId xmlns:a16="http://schemas.microsoft.com/office/drawing/2014/main" id="{53A0659A-03F0-5FB3-C5B5-4565661626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755815F0-4BA7-1A56-8E94-38344DA3956B}"/>
              </a:ext>
            </a:extLst>
          </p:cNvPr>
          <p:cNvSpPr>
            <a:spLocks noGrp="1"/>
          </p:cNvSpPr>
          <p:nvPr>
            <p:ph type="sldNum" sz="quarter" idx="4"/>
          </p:nvPr>
        </p:nvSpPr>
        <p:spPr>
          <a:xfrm>
            <a:off x="9320463" y="6351671"/>
            <a:ext cx="2743200" cy="365125"/>
          </a:xfrm>
          <a:prstGeom prst="rect">
            <a:avLst/>
          </a:prstGeom>
        </p:spPr>
        <p:txBody>
          <a:bodyPr vert="horz" lIns="91440" tIns="45720" rIns="91440" bIns="45720" rtlCol="0" anchor="ctr"/>
          <a:lstStyle>
            <a:lvl1pPr algn="r">
              <a:defRPr sz="2000">
                <a:solidFill>
                  <a:schemeClr val="tx1">
                    <a:tint val="75000"/>
                  </a:schemeClr>
                </a:solidFill>
                <a:latin typeface="Microsoft JhengHei" panose="020B0604030504040204" pitchFamily="34" charset="-120"/>
                <a:ea typeface="Microsoft JhengHei" panose="020B0604030504040204" pitchFamily="34" charset="-120"/>
              </a:defRPr>
            </a:lvl1pPr>
          </a:lstStyle>
          <a:p>
            <a:fld id="{003394C5-C7F0-1644-988A-3A8506E51F0F}" type="slidenum">
              <a:rPr kumimoji="1" lang="zh-TW" altLang="en-US" smtClean="0"/>
              <a:pPr/>
              <a:t>‹#›</a:t>
            </a:fld>
            <a:endParaRPr kumimoji="1" lang="zh-TW" altLang="en-US" dirty="0"/>
          </a:p>
        </p:txBody>
      </p:sp>
    </p:spTree>
    <p:extLst>
      <p:ext uri="{BB962C8B-B14F-4D97-AF65-F5344CB8AC3E}">
        <p14:creationId xmlns:p14="http://schemas.microsoft.com/office/powerpoint/2010/main" val="3618990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image" Target="../media/image39.sv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27.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8.sv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0.png"/><Relationship Id="rId7" Type="http://schemas.openxmlformats.org/officeDocument/2006/relationships/image" Target="../media/image2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49.svg"/><Relationship Id="rId5" Type="http://schemas.openxmlformats.org/officeDocument/2006/relationships/image" Target="../media/image52.svg"/><Relationship Id="rId10" Type="http://schemas.openxmlformats.org/officeDocument/2006/relationships/image" Target="../media/image40.png"/><Relationship Id="rId4" Type="http://schemas.openxmlformats.org/officeDocument/2006/relationships/image" Target="../media/image51.png"/><Relationship Id="rId9"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57.png"/><Relationship Id="rId3" Type="http://schemas.openxmlformats.org/officeDocument/2006/relationships/image" Target="../media/image27.png"/><Relationship Id="rId7" Type="http://schemas.openxmlformats.org/officeDocument/2006/relationships/image" Target="../media/image38.png"/><Relationship Id="rId12"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5.png"/><Relationship Id="rId5" Type="http://schemas.openxmlformats.org/officeDocument/2006/relationships/image" Target="../media/image53.png"/><Relationship Id="rId10" Type="http://schemas.openxmlformats.org/officeDocument/2006/relationships/image" Target="../media/image49.svg"/><Relationship Id="rId4" Type="http://schemas.openxmlformats.org/officeDocument/2006/relationships/image" Target="../media/image28.svg"/><Relationship Id="rId9" Type="http://schemas.openxmlformats.org/officeDocument/2006/relationships/image" Target="../media/image40.png"/><Relationship Id="rId14"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61.png"/><Relationship Id="rId3" Type="http://schemas.openxmlformats.org/officeDocument/2006/relationships/image" Target="../media/image27.png"/><Relationship Id="rId7" Type="http://schemas.openxmlformats.org/officeDocument/2006/relationships/image" Target="../media/image38.png"/><Relationship Id="rId12"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49.svg"/><Relationship Id="rId4" Type="http://schemas.openxmlformats.org/officeDocument/2006/relationships/image" Target="../media/image28.sv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6.png"/><Relationship Id="rId3" Type="http://schemas.openxmlformats.org/officeDocument/2006/relationships/image" Target="../media/image38.png"/><Relationship Id="rId7" Type="http://schemas.openxmlformats.org/officeDocument/2006/relationships/image" Target="../media/image62.png"/><Relationship Id="rId12"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64.png"/><Relationship Id="rId5" Type="http://schemas.openxmlformats.org/officeDocument/2006/relationships/image" Target="../media/image27.png"/><Relationship Id="rId10" Type="http://schemas.openxmlformats.org/officeDocument/2006/relationships/image" Target="../media/image49.svg"/><Relationship Id="rId4" Type="http://schemas.openxmlformats.org/officeDocument/2006/relationships/image" Target="../media/image39.sv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49.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0.png"/><Relationship Id="rId7" Type="http://schemas.openxmlformats.org/officeDocument/2006/relationships/image" Target="../media/image49.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72.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75.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9.svg"/><Relationship Id="rId9" Type="http://schemas.openxmlformats.org/officeDocument/2006/relationships/image" Target="../media/image41.svg"/></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8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79.png"/><Relationship Id="rId5" Type="http://schemas.openxmlformats.org/officeDocument/2006/relationships/image" Target="../media/image20.svg"/><Relationship Id="rId10" Type="http://schemas.openxmlformats.org/officeDocument/2006/relationships/image" Target="../media/image78.png"/><Relationship Id="rId4" Type="http://schemas.openxmlformats.org/officeDocument/2006/relationships/image" Target="../media/image19.png"/><Relationship Id="rId9" Type="http://schemas.openxmlformats.org/officeDocument/2006/relationships/image" Target="../media/image7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4.png"/><Relationship Id="rId4"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97.svg"/><Relationship Id="rId5" Type="http://schemas.openxmlformats.org/officeDocument/2006/relationships/image" Target="../media/image20.svg"/><Relationship Id="rId10" Type="http://schemas.openxmlformats.org/officeDocument/2006/relationships/image" Target="../media/image96.png"/><Relationship Id="rId4" Type="http://schemas.openxmlformats.org/officeDocument/2006/relationships/image" Target="../media/image19.png"/><Relationship Id="rId9"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28.sv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6.svg"/><Relationship Id="rId7" Type="http://schemas.openxmlformats.org/officeDocument/2006/relationships/image" Target="../media/image20.svg"/><Relationship Id="rId12"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svg"/><Relationship Id="rId10" Type="http://schemas.openxmlformats.org/officeDocument/2006/relationships/image" Target="../media/image107.png"/><Relationship Id="rId4" Type="http://schemas.openxmlformats.org/officeDocument/2006/relationships/image" Target="../media/image17.png"/><Relationship Id="rId9" Type="http://schemas.openxmlformats.org/officeDocument/2006/relationships/image" Target="../media/image22.svg"/></Relationships>
</file>

<file path=ppt/slides/_rels/slide42.xml.rels><?xml version="1.0" encoding="UTF-8" standalone="yes"?>
<Relationships xmlns="http://schemas.openxmlformats.org/package/2006/relationships"><Relationship Id="rId8" Type="http://schemas.openxmlformats.org/officeDocument/2006/relationships/hyperlink" Target="https://libapp.lib.ncku.edu.tw/libref/Mendeley/PPT/Mendeley_v220726.pdf" TargetMode="External"/><Relationship Id="rId13" Type="http://schemas.openxmlformats.org/officeDocument/2006/relationships/image" Target="../media/image110.svg"/><Relationship Id="rId3" Type="http://schemas.openxmlformats.org/officeDocument/2006/relationships/hyperlink" Target="https://www.playpcesor.com/2016/10/google-sheet-gant.html?m=1#google_vignette" TargetMode="External"/><Relationship Id="rId7" Type="http://schemas.openxmlformats.org/officeDocument/2006/relationships/hyperlink" Target="https://www.library.wisc.edu/research-support/collecting-organizing-analyzing-information/citation-managers/comparison-chart/" TargetMode="External"/><Relationship Id="rId12"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news.lib.nycu.edu.tw/researches/endnote%E3%80%81mendeley%E3%80%81zotero%E6%9B%B8%E7%9B%AE%E7%AE%A1%E7%90%86%E8%BB%9F%E9%AB%94%E9%80%9F%E9%85%8D%E6%8C%87%E5%8D%97/" TargetMode="External"/><Relationship Id="rId11" Type="http://schemas.openxmlformats.org/officeDocument/2006/relationships/hyperlink" Target="http://tul.blog.ntu.edu.tw/archives/24249" TargetMode="External"/><Relationship Id="rId5" Type="http://schemas.openxmlformats.org/officeDocument/2006/relationships/hyperlink" Target="https://ndltd.ncl.edu.tw/cgi-bin/gs32/gsweb.cgi/login?o=dwebmge" TargetMode="External"/><Relationship Id="rId15" Type="http://schemas.openxmlformats.org/officeDocument/2006/relationships/image" Target="../media/image111.svg"/><Relationship Id="rId10" Type="http://schemas.openxmlformats.org/officeDocument/2006/relationships/hyperlink" Target="https://endnote.com/?language=zh" TargetMode="External"/><Relationship Id="rId4" Type="http://schemas.openxmlformats.org/officeDocument/2006/relationships/hyperlink" Target="https://medium.com/google%E5%B7%A5%E5%85%B7/%E9%82%84%E5%9C%A8%E6%89%8B%E7%B9%AA%E7%94%98%E7%89%B9%E5%9C%96-%E8%A8%88%E7%95%AB%E4%B8%80%E8%AA%BF%E6%95%B4%E6%95%B4%E5%BC%B5%E5%9C%96%E9%87%8D%E7%95%AB-%E4%BE%86%E8%AE%93%E4%BD%A0%E8%85%A6%E6%B4%9E%E5%A4%A7%E9%96%8B%E5%90%A7-7056681656d9" TargetMode="External"/><Relationship Id="rId9" Type="http://schemas.openxmlformats.org/officeDocument/2006/relationships/hyperlink" Target="https://www.zotero.org/" TargetMode="External"/><Relationship Id="rId14" Type="http://schemas.openxmlformats.org/officeDocument/2006/relationships/image" Target="../media/image10.png"/></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pulipulichen.github.io/HTML5-Wrapped-Text-Formatter/" TargetMode="External"/><Relationship Id="rId7" Type="http://schemas.openxmlformats.org/officeDocument/2006/relationships/image" Target="../media/image110.sv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hyperlink" Target="https://translate.google.com.tw/" TargetMode="External"/><Relationship Id="rId4" Type="http://schemas.openxmlformats.org/officeDocument/2006/relationships/hyperlink" Target="https://blog.pulipuli.info/2019/07/pdf-wrapped-text-formatter-read-large.html#postcata_0_anchor1" TargetMode="External"/><Relationship Id="rId9" Type="http://schemas.openxmlformats.org/officeDocument/2006/relationships/image" Target="../media/image111.sv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BE"/>
        </a:solidFill>
        <a:effectLst/>
      </p:bgPr>
    </p:bg>
    <p:spTree>
      <p:nvGrpSpPr>
        <p:cNvPr id="1" name=""/>
        <p:cNvGrpSpPr/>
        <p:nvPr/>
      </p:nvGrpSpPr>
      <p:grpSpPr>
        <a:xfrm>
          <a:off x="0" y="0"/>
          <a:ext cx="0" cy="0"/>
          <a:chOff x="0" y="0"/>
          <a:chExt cx="0" cy="0"/>
        </a:xfrm>
      </p:grpSpPr>
      <p:sp>
        <p:nvSpPr>
          <p:cNvPr id="2" name="Freeform 2"/>
          <p:cNvSpPr/>
          <p:nvPr/>
        </p:nvSpPr>
        <p:spPr>
          <a:xfrm rot="367701">
            <a:off x="-1052662" y="-1677324"/>
            <a:ext cx="13123257" cy="8940041"/>
          </a:xfrm>
          <a:custGeom>
            <a:avLst/>
            <a:gdLst/>
            <a:ahLst/>
            <a:cxnLst/>
            <a:rect l="l" t="t" r="r" b="b"/>
            <a:pathLst>
              <a:path w="18305088" h="13745457">
                <a:moveTo>
                  <a:pt x="0" y="0"/>
                </a:moveTo>
                <a:lnTo>
                  <a:pt x="18305088" y="0"/>
                </a:lnTo>
                <a:lnTo>
                  <a:pt x="18305088" y="13745457"/>
                </a:lnTo>
                <a:lnTo>
                  <a:pt x="0" y="137454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6" name="TextBox 6"/>
          <p:cNvSpPr txBox="1"/>
          <p:nvPr/>
        </p:nvSpPr>
        <p:spPr>
          <a:xfrm>
            <a:off x="8348318" y="448317"/>
            <a:ext cx="3239087" cy="19313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r">
              <a:lnSpc>
                <a:spcPts val="1600"/>
              </a:lnSpc>
            </a:pPr>
            <a:r>
              <a:rPr lang="en-US" sz="1333">
                <a:solidFill>
                  <a:srgbClr val="754C28"/>
                </a:solidFill>
                <a:latin typeface="微軟正黑體" panose="020B0604030504040204" pitchFamily="34" charset="-120"/>
                <a:ea typeface="微軟正黑體" panose="020B0604030504040204" pitchFamily="34" charset="-120"/>
              </a:rPr>
              <a:t>December 14, 2023</a:t>
            </a:r>
          </a:p>
        </p:txBody>
      </p:sp>
      <p:grpSp>
        <p:nvGrpSpPr>
          <p:cNvPr id="43" name="Group 43"/>
          <p:cNvGrpSpPr/>
          <p:nvPr/>
        </p:nvGrpSpPr>
        <p:grpSpPr>
          <a:xfrm>
            <a:off x="2393374" y="2792696"/>
            <a:ext cx="7405252" cy="1562447"/>
            <a:chOff x="0" y="2471618"/>
            <a:chExt cx="12631719" cy="3124893"/>
          </a:xfrm>
        </p:grpSpPr>
        <p:sp>
          <p:nvSpPr>
            <p:cNvPr id="45" name="TextBox 45"/>
            <p:cNvSpPr txBox="1"/>
            <p:nvPr/>
          </p:nvSpPr>
          <p:spPr>
            <a:xfrm>
              <a:off x="0" y="2471618"/>
              <a:ext cx="12631719" cy="1853839"/>
            </a:xfrm>
            <a:prstGeom prst="rect">
              <a:avLst/>
            </a:prstGeom>
          </p:spPr>
          <p:txBody>
            <a:bodyPr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650"/>
                </a:lnSpc>
              </a:pPr>
              <a:r>
                <a:rPr lang="zh-TW" altLang="en-US" sz="9600" dirty="0">
                  <a:solidFill>
                    <a:srgbClr val="754C28"/>
                  </a:solidFill>
                  <a:latin typeface="微軟正黑體" panose="020B0604030504040204" pitchFamily="34" charset="-120"/>
                  <a:ea typeface="微軟正黑體" panose="020B0604030504040204" pitchFamily="34" charset="-120"/>
                </a:rPr>
                <a:t>論文小幫手</a:t>
              </a:r>
              <a:endParaRPr lang="en-US" sz="9600" dirty="0">
                <a:solidFill>
                  <a:srgbClr val="754C28"/>
                </a:solidFill>
                <a:latin typeface="微軟正黑體" panose="020B0604030504040204" pitchFamily="34" charset="-120"/>
                <a:ea typeface="微軟正黑體" panose="020B0604030504040204" pitchFamily="34" charset="-120"/>
              </a:endParaRPr>
            </a:p>
          </p:txBody>
        </p:sp>
        <p:sp>
          <p:nvSpPr>
            <p:cNvPr id="46" name="TextBox 46"/>
            <p:cNvSpPr txBox="1"/>
            <p:nvPr/>
          </p:nvSpPr>
          <p:spPr>
            <a:xfrm>
              <a:off x="1462285" y="4783981"/>
              <a:ext cx="9707145" cy="812530"/>
            </a:xfrm>
            <a:prstGeom prst="rect">
              <a:avLst/>
            </a:prstGeom>
          </p:spPr>
          <p:txBody>
            <a:bodyPr lIns="0" tIns="0" rIns="0" bIns="0" rtlCol="0" anchor="ctr">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987"/>
                </a:lnSpc>
              </a:pPr>
              <a:r>
                <a:rPr lang="zh-TW" altLang="en-US" sz="3600" dirty="0">
                  <a:solidFill>
                    <a:srgbClr val="754C28"/>
                  </a:solidFill>
                  <a:latin typeface="微軟正黑體" panose="020B0604030504040204" pitchFamily="34" charset="-120"/>
                  <a:ea typeface="微軟正黑體" panose="020B0604030504040204" pitchFamily="34" charset="-120"/>
                </a:rPr>
                <a:t>幫助論文撰寫的小工具</a:t>
              </a:r>
              <a:endParaRPr lang="en-US" sz="3600" dirty="0">
                <a:solidFill>
                  <a:srgbClr val="754C28"/>
                </a:solidFill>
                <a:latin typeface="微軟正黑體" panose="020B0604030504040204" pitchFamily="34" charset="-120"/>
                <a:ea typeface="微軟正黑體" panose="020B0604030504040204" pitchFamily="34" charset="-120"/>
              </a:endParaRPr>
            </a:p>
          </p:txBody>
        </p:sp>
      </p:grpSp>
      <p:sp>
        <p:nvSpPr>
          <p:cNvPr id="57" name="文字方塊 56">
            <a:extLst>
              <a:ext uri="{FF2B5EF4-FFF2-40B4-BE49-F238E27FC236}">
                <a16:creationId xmlns:a16="http://schemas.microsoft.com/office/drawing/2014/main" id="{CCE7B995-EACA-A691-2935-350A7B6DD4CD}"/>
              </a:ext>
            </a:extLst>
          </p:cNvPr>
          <p:cNvSpPr txBox="1"/>
          <p:nvPr/>
        </p:nvSpPr>
        <p:spPr>
          <a:xfrm>
            <a:off x="198783" y="4658769"/>
            <a:ext cx="3322141" cy="1528945"/>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altLang="zh-TW" sz="1867" b="0" i="0" u="none" strike="noStrike">
                <a:solidFill>
                  <a:srgbClr val="222222"/>
                </a:solidFill>
                <a:effectLst/>
                <a:latin typeface="微軟正黑體" panose="020B0604030504040204" pitchFamily="34" charset="-120"/>
                <a:ea typeface="微軟正黑體" panose="020B0604030504040204" pitchFamily="34" charset="-120"/>
              </a:rPr>
              <a:t>D11209202 </a:t>
            </a:r>
            <a:r>
              <a:rPr lang="zh-TW" altLang="en-US" sz="1867" b="0" i="0" u="none" strike="noStrike">
                <a:solidFill>
                  <a:srgbClr val="222222"/>
                </a:solidFill>
                <a:effectLst/>
                <a:latin typeface="微軟正黑體" panose="020B0604030504040204" pitchFamily="34" charset="-120"/>
                <a:ea typeface="微軟正黑體" panose="020B0604030504040204" pitchFamily="34" charset="-120"/>
              </a:rPr>
              <a:t>陳鈺文</a:t>
            </a:r>
            <a:endParaRPr lang="en-US" altLang="zh-TW" sz="1867" b="0" i="0" u="none" strike="noStrike">
              <a:solidFill>
                <a:srgbClr val="222222"/>
              </a:solidFill>
              <a:effectLst/>
              <a:latin typeface="微軟正黑體" panose="020B0604030504040204" pitchFamily="34" charset="-120"/>
              <a:ea typeface="微軟正黑體" panose="020B0604030504040204" pitchFamily="34" charset="-120"/>
            </a:endParaRPr>
          </a:p>
          <a:p>
            <a:pPr algn="ctr"/>
            <a:r>
              <a:rPr lang="en-US" altLang="zh-TW" sz="1867" b="0" i="0" u="none" strike="noStrike">
                <a:solidFill>
                  <a:srgbClr val="222222"/>
                </a:solidFill>
                <a:effectLst/>
                <a:latin typeface="微軟正黑體" panose="020B0604030504040204" pitchFamily="34" charset="-120"/>
                <a:ea typeface="微軟正黑體" panose="020B0604030504040204" pitchFamily="34" charset="-120"/>
              </a:rPr>
              <a:t>M11209102 </a:t>
            </a:r>
            <a:r>
              <a:rPr lang="zh-TW" altLang="en-US" sz="1867" b="0" i="0" u="none" strike="noStrike">
                <a:solidFill>
                  <a:srgbClr val="222222"/>
                </a:solidFill>
                <a:effectLst/>
                <a:latin typeface="微軟正黑體" panose="020B0604030504040204" pitchFamily="34" charset="-120"/>
                <a:ea typeface="微軟正黑體" panose="020B0604030504040204" pitchFamily="34" charset="-120"/>
              </a:rPr>
              <a:t>羅巧筠​</a:t>
            </a:r>
            <a:endParaRPr lang="en-US" altLang="zh-TW" sz="1867" b="0" i="0" u="none" strike="noStrike">
              <a:solidFill>
                <a:srgbClr val="222222"/>
              </a:solidFill>
              <a:effectLst/>
              <a:latin typeface="微軟正黑體" panose="020B0604030504040204" pitchFamily="34" charset="-120"/>
              <a:ea typeface="微軟正黑體" panose="020B0604030504040204" pitchFamily="34" charset="-120"/>
            </a:endParaRPr>
          </a:p>
          <a:p>
            <a:pPr algn="ctr"/>
            <a:r>
              <a:rPr lang="en-US" altLang="zh-TW" sz="1867" b="0" i="0" u="none" strike="noStrike">
                <a:solidFill>
                  <a:srgbClr val="222222"/>
                </a:solidFill>
                <a:effectLst/>
                <a:latin typeface="微軟正黑體" panose="020B0604030504040204" pitchFamily="34" charset="-120"/>
                <a:ea typeface="微軟正黑體" panose="020B0604030504040204" pitchFamily="34" charset="-120"/>
              </a:rPr>
              <a:t>M11209201 </a:t>
            </a:r>
            <a:r>
              <a:rPr lang="zh-TW" altLang="en-US" sz="1867" b="0" i="0" u="none" strike="noStrike">
                <a:solidFill>
                  <a:srgbClr val="222222"/>
                </a:solidFill>
                <a:effectLst/>
                <a:latin typeface="微軟正黑體" panose="020B0604030504040204" pitchFamily="34" charset="-120"/>
                <a:ea typeface="微軟正黑體" panose="020B0604030504040204" pitchFamily="34" charset="-120"/>
              </a:rPr>
              <a:t>莊椀晴​</a:t>
            </a:r>
            <a:r>
              <a:rPr lang="zh-TW" altLang="en-US" sz="1867" b="0" i="0">
                <a:solidFill>
                  <a:srgbClr val="222222"/>
                </a:solidFill>
                <a:effectLst/>
                <a:latin typeface="微軟正黑體" panose="020B0604030504040204" pitchFamily="34" charset="-120"/>
                <a:ea typeface="微軟正黑體" panose="020B0604030504040204" pitchFamily="34" charset="-120"/>
              </a:rPr>
              <a:t>​</a:t>
            </a:r>
            <a:br>
              <a:rPr lang="zh-TW" altLang="en-US" sz="1867" b="0" i="0">
                <a:solidFill>
                  <a:srgbClr val="222222"/>
                </a:solidFill>
                <a:effectLst/>
                <a:latin typeface="微軟正黑體" panose="020B0604030504040204" pitchFamily="34" charset="-120"/>
                <a:ea typeface="微軟正黑體" panose="020B0604030504040204" pitchFamily="34" charset="-120"/>
              </a:rPr>
            </a:br>
            <a:r>
              <a:rPr lang="en-US" altLang="zh-TW" sz="1867" b="0" i="0" u="none" strike="noStrike">
                <a:solidFill>
                  <a:srgbClr val="222222"/>
                </a:solidFill>
                <a:effectLst/>
                <a:latin typeface="微軟正黑體" panose="020B0604030504040204" pitchFamily="34" charset="-120"/>
                <a:ea typeface="微軟正黑體" panose="020B0604030504040204" pitchFamily="34" charset="-120"/>
              </a:rPr>
              <a:t>M11209202 </a:t>
            </a:r>
            <a:r>
              <a:rPr lang="zh-TW" altLang="en-US" sz="1867" b="0" i="0" u="none" strike="noStrike">
                <a:solidFill>
                  <a:srgbClr val="222222"/>
                </a:solidFill>
                <a:effectLst/>
                <a:latin typeface="微軟正黑體" panose="020B0604030504040204" pitchFamily="34" charset="-120"/>
                <a:ea typeface="微軟正黑體" panose="020B0604030504040204" pitchFamily="34" charset="-120"/>
              </a:rPr>
              <a:t>黃雅婄</a:t>
            </a:r>
            <a:endParaRPr lang="en-US" altLang="zh-TW" sz="1867" b="0" i="0" u="none" strike="noStrike">
              <a:solidFill>
                <a:srgbClr val="222222"/>
              </a:solidFill>
              <a:effectLst/>
              <a:latin typeface="微軟正黑體" panose="020B0604030504040204" pitchFamily="34" charset="-120"/>
              <a:ea typeface="微軟正黑體" panose="020B0604030504040204" pitchFamily="34" charset="-120"/>
            </a:endParaRPr>
          </a:p>
          <a:p>
            <a:pPr algn="ctr"/>
            <a:r>
              <a:rPr lang="en-US" altLang="zh-TW" sz="1867" b="0" i="0" u="none" strike="noStrike">
                <a:solidFill>
                  <a:srgbClr val="222222"/>
                </a:solidFill>
                <a:effectLst/>
                <a:latin typeface="微軟正黑體" panose="020B0604030504040204" pitchFamily="34" charset="-120"/>
                <a:ea typeface="微軟正黑體" panose="020B0604030504040204" pitchFamily="34" charset="-120"/>
              </a:rPr>
              <a:t>M11209218 </a:t>
            </a:r>
            <a:r>
              <a:rPr lang="zh-TW" altLang="en-US" sz="1867" b="0" i="0" u="none" strike="noStrike">
                <a:solidFill>
                  <a:srgbClr val="222222"/>
                </a:solidFill>
                <a:effectLst/>
                <a:latin typeface="微軟正黑體" panose="020B0604030504040204" pitchFamily="34" charset="-120"/>
                <a:ea typeface="微軟正黑體" panose="020B0604030504040204" pitchFamily="34" charset="-120"/>
              </a:rPr>
              <a:t>黃奕瑄​</a:t>
            </a:r>
            <a:r>
              <a:rPr lang="zh-TW" altLang="en-US" sz="1867" b="0" i="0">
                <a:solidFill>
                  <a:srgbClr val="222222"/>
                </a:solidFill>
                <a:effectLst/>
                <a:latin typeface="微軟正黑體" panose="020B0604030504040204" pitchFamily="34" charset="-120"/>
                <a:ea typeface="微軟正黑體" panose="020B0604030504040204" pitchFamily="34" charset="-120"/>
              </a:rPr>
              <a:t>​</a:t>
            </a:r>
            <a:endParaRPr lang="zh-TW" altLang="en-US" sz="1867">
              <a:latin typeface="微軟正黑體" panose="020B0604030504040204" pitchFamily="34" charset="-120"/>
              <a:ea typeface="微軟正黑體" panose="020B0604030504040204" pitchFamily="34" charset="-120"/>
            </a:endParaRPr>
          </a:p>
        </p:txBody>
      </p:sp>
      <p:pic>
        <p:nvPicPr>
          <p:cNvPr id="55" name="圖片 54" descr="一張含有 玩具, 卡通, 圖解 的圖片&#10;&#10;自動產生的描述">
            <a:extLst>
              <a:ext uri="{FF2B5EF4-FFF2-40B4-BE49-F238E27FC236}">
                <a16:creationId xmlns:a16="http://schemas.microsoft.com/office/drawing/2014/main" id="{F4B05CE5-755B-8815-5984-1A77D40B186D}"/>
              </a:ext>
            </a:extLst>
          </p:cNvPr>
          <p:cNvPicPr>
            <a:picLocks noChangeAspect="1"/>
          </p:cNvPicPr>
          <p:nvPr/>
        </p:nvPicPr>
        <p:blipFill>
          <a:blip r:embed="rId4"/>
          <a:stretch>
            <a:fillRect/>
          </a:stretch>
        </p:blipFill>
        <p:spPr>
          <a:xfrm>
            <a:off x="8348318" y="3087541"/>
            <a:ext cx="3322142" cy="3322142"/>
          </a:xfrm>
          <a:prstGeom prst="rect">
            <a:avLst/>
          </a:prstGeom>
        </p:spPr>
      </p:pic>
    </p:spTree>
    <p:extLst>
      <p:ext uri="{BB962C8B-B14F-4D97-AF65-F5344CB8AC3E}">
        <p14:creationId xmlns:p14="http://schemas.microsoft.com/office/powerpoint/2010/main" val="3055273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4105A89D-212F-679A-0EA6-15DDB7C18786}"/>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8" name="投影片編號版面配置區 32">
            <a:extLst>
              <a:ext uri="{FF2B5EF4-FFF2-40B4-BE49-F238E27FC236}">
                <a16:creationId xmlns:a16="http://schemas.microsoft.com/office/drawing/2014/main" id="{00F80706-B850-C8FF-A24C-223635F4D641}"/>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10</a:t>
            </a:fld>
            <a:endParaRPr lang="en-US" sz="2000" dirty="0"/>
          </a:p>
        </p:txBody>
      </p:sp>
      <p:sp>
        <p:nvSpPr>
          <p:cNvPr id="16" name="TextBox 4">
            <a:extLst>
              <a:ext uri="{FF2B5EF4-FFF2-40B4-BE49-F238E27FC236}">
                <a16:creationId xmlns:a16="http://schemas.microsoft.com/office/drawing/2014/main" id="{BB864137-F086-087A-6DD7-B9CBAF5E1D2F}"/>
              </a:ext>
            </a:extLst>
          </p:cNvPr>
          <p:cNvSpPr txBox="1"/>
          <p:nvPr/>
        </p:nvSpPr>
        <p:spPr>
          <a:xfrm>
            <a:off x="568942" y="1473099"/>
            <a:ext cx="11216658"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TW" altLang="en-US" sz="2400">
                <a:solidFill>
                  <a:srgbClr val="754C28"/>
                </a:solidFill>
                <a:latin typeface="微軟正黑體" panose="020B0604030504040204" pitchFamily="34" charset="-120"/>
                <a:ea typeface="微軟正黑體" panose="020B0604030504040204" pitchFamily="34" charset="-120"/>
              </a:rPr>
              <a:t>批次調整</a:t>
            </a:r>
            <a:r>
              <a:rPr lang="zh-TW" altLang="en-US" sz="2400" b="1">
                <a:solidFill>
                  <a:srgbClr val="754C28"/>
                </a:solidFill>
                <a:latin typeface="微軟正黑體" panose="020B0604030504040204" pitchFamily="34" charset="-120"/>
                <a:ea typeface="微軟正黑體" panose="020B0604030504040204" pitchFamily="34" charset="-120"/>
              </a:rPr>
              <a:t>多個</a:t>
            </a:r>
            <a:r>
              <a:rPr lang="zh-TW" altLang="en-US" sz="2400">
                <a:solidFill>
                  <a:srgbClr val="754C28"/>
                </a:solidFill>
                <a:latin typeface="微軟正黑體" panose="020B0604030504040204" pitchFamily="34" charset="-120"/>
                <a:ea typeface="微軟正黑體" panose="020B0604030504040204" pitchFamily="34" charset="-120"/>
              </a:rPr>
              <a:t>任務時程</a:t>
            </a:r>
            <a:endParaRPr lang="en-US" altLang="zh-TW" sz="2400">
              <a:solidFill>
                <a:srgbClr val="754C28"/>
              </a:solidFill>
              <a:latin typeface="微軟正黑體" panose="020B0604030504040204" pitchFamily="34" charset="-120"/>
              <a:ea typeface="微軟正黑體" panose="020B0604030504040204" pitchFamily="34" charset="-120"/>
            </a:endParaRPr>
          </a:p>
        </p:txBody>
      </p:sp>
      <p:pic>
        <p:nvPicPr>
          <p:cNvPr id="2" name="Picture 2">
            <a:extLst>
              <a:ext uri="{FF2B5EF4-FFF2-40B4-BE49-F238E27FC236}">
                <a16:creationId xmlns:a16="http://schemas.microsoft.com/office/drawing/2014/main" id="{B65F6943-FCE0-6FC4-0982-5C82E42F3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27" y="2452179"/>
            <a:ext cx="11845946" cy="33255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CBDBD2D8-F636-1984-9703-471A1DA33321}"/>
              </a:ext>
            </a:extLst>
          </p:cNvPr>
          <p:cNvSpPr txBox="1"/>
          <p:nvPr/>
        </p:nvSpPr>
        <p:spPr>
          <a:xfrm>
            <a:off x="568941" y="478473"/>
            <a:ext cx="8184765"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Google</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sheet</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 任務安排</a:t>
            </a:r>
            <a:r>
              <a:rPr lang="en-US" altLang="zh-TW" sz="4800">
                <a:solidFill>
                  <a:srgbClr val="754C28"/>
                </a:solidFill>
                <a:latin typeface="微軟正黑體" panose="020B0604030504040204" pitchFamily="34" charset="-120"/>
                <a:ea typeface="微軟正黑體" panose="020B0604030504040204" pitchFamily="34" charset="-120"/>
              </a:rPr>
              <a:t>(3/4)</a:t>
            </a:r>
            <a:r>
              <a:rPr lang="zh-TW" altLang="en-US" sz="4800">
                <a:solidFill>
                  <a:srgbClr val="754C28"/>
                </a:solidFill>
                <a:latin typeface="微軟正黑體" panose="020B0604030504040204" pitchFamily="34" charset="-120"/>
                <a:ea typeface="微軟正黑體" panose="020B0604030504040204" pitchFamily="34" charset="-120"/>
              </a:rPr>
              <a:t> </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54670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3F28360-C5DB-CF13-825D-3173CA20E83A}"/>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8" name="投影片編號版面配置區 32">
            <a:extLst>
              <a:ext uri="{FF2B5EF4-FFF2-40B4-BE49-F238E27FC236}">
                <a16:creationId xmlns:a16="http://schemas.microsoft.com/office/drawing/2014/main" id="{00F80706-B850-C8FF-A24C-223635F4D641}"/>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11</a:t>
            </a:fld>
            <a:endParaRPr lang="en-US" sz="2000" dirty="0"/>
          </a:p>
        </p:txBody>
      </p:sp>
      <p:sp>
        <p:nvSpPr>
          <p:cNvPr id="13" name="TextBox 4">
            <a:extLst>
              <a:ext uri="{FF2B5EF4-FFF2-40B4-BE49-F238E27FC236}">
                <a16:creationId xmlns:a16="http://schemas.microsoft.com/office/drawing/2014/main" id="{B4420C38-C95B-8C82-E567-B6E0D0B0853A}"/>
              </a:ext>
            </a:extLst>
          </p:cNvPr>
          <p:cNvSpPr txBox="1"/>
          <p:nvPr/>
        </p:nvSpPr>
        <p:spPr>
          <a:xfrm>
            <a:off x="568942" y="1473099"/>
            <a:ext cx="11216658" cy="9591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TW" altLang="en-US" sz="2400">
                <a:solidFill>
                  <a:srgbClr val="754C28"/>
                </a:solidFill>
                <a:latin typeface="微軟正黑體" panose="020B0604030504040204" pitchFamily="34" charset="-120"/>
                <a:ea typeface="微軟正黑體" panose="020B0604030504040204" pitchFamily="34" charset="-120"/>
              </a:rPr>
              <a:t>顯示進度警示顏色</a:t>
            </a:r>
            <a:endParaRPr lang="en-US" altLang="zh-TW" sz="2400">
              <a:solidFill>
                <a:srgbClr val="754C28"/>
              </a:solidFill>
              <a:latin typeface="微軟正黑體" panose="020B0604030504040204" pitchFamily="34" charset="-120"/>
              <a:ea typeface="微軟正黑體" panose="020B0604030504040204" pitchFamily="34" charset="-120"/>
            </a:endParaRPr>
          </a:p>
          <a:p>
            <a:pPr marL="647715" lvl="1" indent="-342900">
              <a:lnSpc>
                <a:spcPct val="150000"/>
              </a:lnSpc>
              <a:buFont typeface="Wingdings" panose="05000000000000000000" pitchFamily="2" charset="2"/>
              <a:buChar char="Ø"/>
            </a:pPr>
            <a:r>
              <a:rPr lang="zh-TW" altLang="en-US" sz="2000">
                <a:solidFill>
                  <a:srgbClr val="754C28"/>
                </a:solidFill>
                <a:latin typeface="微軟正黑體" panose="020B0604030504040204" pitchFamily="34" charset="-120"/>
                <a:ea typeface="微軟正黑體" panose="020B0604030504040204" pitchFamily="34" charset="-120"/>
              </a:rPr>
              <a:t>任務可以順利完成是綠色，有風險是黃色，逾期是紅色。</a:t>
            </a:r>
          </a:p>
        </p:txBody>
      </p:sp>
      <p:pic>
        <p:nvPicPr>
          <p:cNvPr id="2" name="Picture 2">
            <a:extLst>
              <a:ext uri="{FF2B5EF4-FFF2-40B4-BE49-F238E27FC236}">
                <a16:creationId xmlns:a16="http://schemas.microsoft.com/office/drawing/2014/main" id="{1F379812-6A0E-0CDE-E9A2-8E3F29DB1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13" y="2769218"/>
            <a:ext cx="11612573" cy="33950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E1C32E68-1D30-75CD-3598-2B7AB4922DA2}"/>
              </a:ext>
            </a:extLst>
          </p:cNvPr>
          <p:cNvSpPr txBox="1"/>
          <p:nvPr/>
        </p:nvSpPr>
        <p:spPr>
          <a:xfrm>
            <a:off x="568941" y="478473"/>
            <a:ext cx="8184765"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Google</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sheet</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 任務安排</a:t>
            </a:r>
            <a:r>
              <a:rPr lang="en-US" altLang="zh-TW" sz="4800">
                <a:solidFill>
                  <a:srgbClr val="754C28"/>
                </a:solidFill>
                <a:latin typeface="微軟正黑體" panose="020B0604030504040204" pitchFamily="34" charset="-120"/>
                <a:ea typeface="微軟正黑體" panose="020B0604030504040204" pitchFamily="34" charset="-120"/>
              </a:rPr>
              <a:t>(4/4)</a:t>
            </a:r>
            <a:r>
              <a:rPr lang="zh-TW" altLang="en-US" sz="4800">
                <a:solidFill>
                  <a:srgbClr val="754C28"/>
                </a:solidFill>
                <a:latin typeface="微軟正黑體" panose="020B0604030504040204" pitchFamily="34" charset="-120"/>
                <a:ea typeface="微軟正黑體" panose="020B0604030504040204" pitchFamily="34" charset="-120"/>
              </a:rPr>
              <a:t> </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40593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12</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5926637" y="1862036"/>
            <a:ext cx="5167077" cy="12134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時程規劃完畢！但</a:t>
            </a:r>
            <a:r>
              <a:rPr lang="en-US" altLang="zh-TW" sz="2800" dirty="0">
                <a:solidFill>
                  <a:srgbClr val="754C28"/>
                </a:solidFill>
                <a:latin typeface="微軟正黑體" panose="020B0604030504040204" pitchFamily="34" charset="-120"/>
                <a:ea typeface="微軟正黑體" panose="020B0604030504040204" pitchFamily="34" charset="-120"/>
              </a:rPr>
              <a:t>...</a:t>
            </a:r>
          </a:p>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文獻</a:t>
            </a:r>
            <a:r>
              <a:rPr lang="en-US" altLang="zh-TW" sz="2800" dirty="0">
                <a:solidFill>
                  <a:srgbClr val="754C28"/>
                </a:solidFill>
                <a:latin typeface="微軟正黑體" panose="020B0604030504040204" pitchFamily="34" charset="-120"/>
                <a:ea typeface="微軟正黑體" panose="020B0604030504040204" pitchFamily="34" charset="-120"/>
              </a:rPr>
              <a:t>...</a:t>
            </a:r>
            <a:r>
              <a:rPr lang="zh-TW" altLang="en-US" sz="2800" dirty="0">
                <a:solidFill>
                  <a:srgbClr val="754C28"/>
                </a:solidFill>
                <a:latin typeface="微軟正黑體" panose="020B0604030504040204" pitchFamily="34" charset="-120"/>
                <a:ea typeface="微軟正黑體" panose="020B0604030504040204" pitchFamily="34" charset="-120"/>
              </a:rPr>
              <a:t>哪裡有我要的文獻啊！</a:t>
            </a:r>
          </a:p>
        </p:txBody>
      </p:sp>
      <p:sp>
        <p:nvSpPr>
          <p:cNvPr id="4" name="Freeform 7">
            <a:extLst>
              <a:ext uri="{FF2B5EF4-FFF2-40B4-BE49-F238E27FC236}">
                <a16:creationId xmlns:a16="http://schemas.microsoft.com/office/drawing/2014/main" id="{4FB5EBC4-F7F4-B869-BBE6-BCD16B68D131}"/>
              </a:ext>
            </a:extLst>
          </p:cNvPr>
          <p:cNvSpPr/>
          <p:nvPr/>
        </p:nvSpPr>
        <p:spPr>
          <a:xfrm>
            <a:off x="5742842" y="3427334"/>
            <a:ext cx="5350872" cy="2532887"/>
          </a:xfrm>
          <a:custGeom>
            <a:avLst/>
            <a:gdLst/>
            <a:ahLst/>
            <a:cxnLst/>
            <a:rect l="l" t="t" r="r" b="b"/>
            <a:pathLst>
              <a:path w="812800" h="415781">
                <a:moveTo>
                  <a:pt x="812800" y="207891"/>
                </a:moveTo>
                <a:lnTo>
                  <a:pt x="609600" y="415781"/>
                </a:lnTo>
                <a:lnTo>
                  <a:pt x="203200" y="415781"/>
                </a:lnTo>
                <a:lnTo>
                  <a:pt x="0" y="207891"/>
                </a:lnTo>
                <a:lnTo>
                  <a:pt x="203200" y="0"/>
                </a:lnTo>
                <a:lnTo>
                  <a:pt x="609600" y="0"/>
                </a:lnTo>
                <a:lnTo>
                  <a:pt x="812800" y="207891"/>
                </a:lnTo>
                <a:close/>
              </a:path>
            </a:pathLst>
          </a:custGeom>
          <a:solidFill>
            <a:srgbClr val="B0E3F4"/>
          </a:solidFill>
        </p:spPr>
        <p:txBody>
          <a:bodyPr/>
          <a:lstStyle/>
          <a:p>
            <a:endParaRPr lang="zh-TW" altLang="en-US"/>
          </a:p>
        </p:txBody>
      </p:sp>
      <p:sp>
        <p:nvSpPr>
          <p:cNvPr id="26" name="TextBox 4">
            <a:extLst>
              <a:ext uri="{FF2B5EF4-FFF2-40B4-BE49-F238E27FC236}">
                <a16:creationId xmlns:a16="http://schemas.microsoft.com/office/drawing/2014/main" id="{C4B98B78-643A-4AAF-FE9A-DB539DFAA895}"/>
              </a:ext>
            </a:extLst>
          </p:cNvPr>
          <p:cNvSpPr txBox="1"/>
          <p:nvPr/>
        </p:nvSpPr>
        <p:spPr>
          <a:xfrm>
            <a:off x="6705100" y="3784978"/>
            <a:ext cx="5167077" cy="64819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US" altLang="zh-TW" sz="3200" dirty="0">
                <a:solidFill>
                  <a:srgbClr val="754C28"/>
                </a:solidFill>
                <a:latin typeface="微軟正黑體" panose="020B0604030504040204" pitchFamily="34" charset="-120"/>
                <a:ea typeface="微軟正黑體" panose="020B0604030504040204" pitchFamily="34" charset="-120"/>
              </a:rPr>
              <a:t>CHAPTER 2</a:t>
            </a:r>
            <a:endParaRPr lang="zh-TW" altLang="en-US" sz="3200" dirty="0">
              <a:solidFill>
                <a:srgbClr val="754C28"/>
              </a:solidFill>
              <a:latin typeface="微軟正黑體" panose="020B0604030504040204" pitchFamily="34" charset="-120"/>
              <a:ea typeface="微軟正黑體" panose="020B0604030504040204" pitchFamily="34" charset="-120"/>
            </a:endParaRPr>
          </a:p>
        </p:txBody>
      </p:sp>
      <p:sp>
        <p:nvSpPr>
          <p:cNvPr id="27" name="TextBox 4">
            <a:extLst>
              <a:ext uri="{FF2B5EF4-FFF2-40B4-BE49-F238E27FC236}">
                <a16:creationId xmlns:a16="http://schemas.microsoft.com/office/drawing/2014/main" id="{212B12F4-D6D5-92F3-B4A8-9B64D0DD4DE8}"/>
              </a:ext>
            </a:extLst>
          </p:cNvPr>
          <p:cNvSpPr txBox="1"/>
          <p:nvPr/>
        </p:nvSpPr>
        <p:spPr>
          <a:xfrm>
            <a:off x="6696256" y="4394475"/>
            <a:ext cx="4157183" cy="97225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4800" dirty="0">
                <a:solidFill>
                  <a:srgbClr val="754C28"/>
                </a:solidFill>
                <a:latin typeface="微軟正黑體" panose="020B0604030504040204" pitchFamily="34" charset="-120"/>
                <a:ea typeface="微軟正黑體" panose="020B0604030504040204" pitchFamily="34" charset="-120"/>
              </a:rPr>
              <a:t>尋找文獻資料</a:t>
            </a:r>
          </a:p>
        </p:txBody>
      </p:sp>
      <p:pic>
        <p:nvPicPr>
          <p:cNvPr id="21" name="圖片 20">
            <a:extLst>
              <a:ext uri="{FF2B5EF4-FFF2-40B4-BE49-F238E27FC236}">
                <a16:creationId xmlns:a16="http://schemas.microsoft.com/office/drawing/2014/main" id="{A198A78B-6768-94AD-433E-98DCEC69E5A7}"/>
              </a:ext>
            </a:extLst>
          </p:cNvPr>
          <p:cNvPicPr>
            <a:picLocks noChangeAspect="1"/>
          </p:cNvPicPr>
          <p:nvPr/>
        </p:nvPicPr>
        <p:blipFill>
          <a:blip r:embed="rId8"/>
          <a:stretch>
            <a:fillRect/>
          </a:stretch>
        </p:blipFill>
        <p:spPr>
          <a:xfrm>
            <a:off x="1433816" y="2207938"/>
            <a:ext cx="3941578" cy="3563187"/>
          </a:xfrm>
          <a:prstGeom prst="rect">
            <a:avLst/>
          </a:prstGeom>
        </p:spPr>
      </p:pic>
      <p:pic>
        <p:nvPicPr>
          <p:cNvPr id="22" name="圖片 21">
            <a:extLst>
              <a:ext uri="{FF2B5EF4-FFF2-40B4-BE49-F238E27FC236}">
                <a16:creationId xmlns:a16="http://schemas.microsoft.com/office/drawing/2014/main" id="{3F42BA3A-9898-A482-002D-A24C4D0401DF}"/>
              </a:ext>
            </a:extLst>
          </p:cNvPr>
          <p:cNvPicPr>
            <a:picLocks noChangeAspect="1"/>
          </p:cNvPicPr>
          <p:nvPr/>
        </p:nvPicPr>
        <p:blipFill>
          <a:blip r:embed="rId9"/>
          <a:stretch>
            <a:fillRect/>
          </a:stretch>
        </p:blipFill>
        <p:spPr>
          <a:xfrm>
            <a:off x="1248404" y="2527291"/>
            <a:ext cx="3159033" cy="3159033"/>
          </a:xfrm>
          <a:prstGeom prst="rect">
            <a:avLst/>
          </a:prstGeom>
        </p:spPr>
      </p:pic>
    </p:spTree>
    <p:extLst>
      <p:ext uri="{BB962C8B-B14F-4D97-AF65-F5344CB8AC3E}">
        <p14:creationId xmlns:p14="http://schemas.microsoft.com/office/powerpoint/2010/main" val="320561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35">
            <a:extLst>
              <a:ext uri="{FF2B5EF4-FFF2-40B4-BE49-F238E27FC236}">
                <a16:creationId xmlns:a16="http://schemas.microsoft.com/office/drawing/2014/main" id="{A6D05A6E-ADC0-2EC8-E43B-3A71DFF8703B}"/>
              </a:ext>
            </a:extLst>
          </p:cNvPr>
          <p:cNvSpPr/>
          <p:nvPr/>
        </p:nvSpPr>
        <p:spPr>
          <a:xfrm>
            <a:off x="7407106" y="125647"/>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13</a:t>
            </a:fld>
            <a:endParaRPr lang="en-US" sz="2000"/>
          </a:p>
        </p:txBody>
      </p:sp>
      <p:sp>
        <p:nvSpPr>
          <p:cNvPr id="63" name="TextBox 4">
            <a:extLst>
              <a:ext uri="{FF2B5EF4-FFF2-40B4-BE49-F238E27FC236}">
                <a16:creationId xmlns:a16="http://schemas.microsoft.com/office/drawing/2014/main" id="{59B728BA-6842-ED66-E8E2-25A179CD5103}"/>
              </a:ext>
            </a:extLst>
          </p:cNvPr>
          <p:cNvSpPr txBox="1"/>
          <p:nvPr/>
        </p:nvSpPr>
        <p:spPr>
          <a:xfrm>
            <a:off x="568942" y="3933269"/>
            <a:ext cx="6132378" cy="24079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spcAft>
                <a:spcPts val="500"/>
              </a:spcAft>
            </a:pPr>
            <a:r>
              <a:rPr lang="zh-TW" altLang="en-US" sz="2800" b="1">
                <a:solidFill>
                  <a:srgbClr val="754C28"/>
                </a:solidFill>
                <a:latin typeface="微軟正黑體"/>
                <a:ea typeface="微軟正黑體"/>
              </a:rPr>
              <a:t>臺灣博碩士論文知識加值系統</a:t>
            </a:r>
            <a:endParaRPr lang="en-US" altLang="zh-TW" sz="2800" b="1">
              <a:solidFill>
                <a:srgbClr val="754C28"/>
              </a:solidFill>
              <a:latin typeface="微軟正黑體"/>
              <a:ea typeface="微軟正黑體"/>
            </a:endParaRPr>
          </a:p>
          <a:p>
            <a:pPr marL="342900" indent="-342900">
              <a:lnSpc>
                <a:spcPct val="150000"/>
              </a:lnSpc>
              <a:spcAft>
                <a:spcPts val="500"/>
              </a:spcAft>
              <a:buFont typeface="Arial" panose="020B0604020202020204" pitchFamily="34" charset="0"/>
              <a:buChar char="•"/>
            </a:pPr>
            <a:r>
              <a:rPr lang="zh-TW" altLang="en-US" sz="2000">
                <a:solidFill>
                  <a:srgbClr val="754C28"/>
                </a:solidFill>
                <a:latin typeface="微軟正黑體"/>
                <a:ea typeface="微軟正黑體"/>
              </a:rPr>
              <a:t>為教育部委託國家圖書館執行的專案計畫。</a:t>
            </a:r>
            <a:endParaRPr lang="en-US" altLang="zh-TW" sz="2000">
              <a:solidFill>
                <a:srgbClr val="754C28"/>
              </a:solidFill>
              <a:latin typeface="微軟正黑體"/>
              <a:ea typeface="微軟正黑體"/>
            </a:endParaRPr>
          </a:p>
          <a:p>
            <a:pPr marL="342900" indent="-342900">
              <a:lnSpc>
                <a:spcPct val="150000"/>
              </a:lnSpc>
              <a:buFont typeface="Arial"/>
              <a:buChar char="•"/>
            </a:pPr>
            <a:r>
              <a:rPr lang="zh-TW" altLang="en-US" sz="2000">
                <a:solidFill>
                  <a:srgbClr val="754C28"/>
                </a:solidFill>
                <a:latin typeface="微軟正黑體"/>
                <a:ea typeface="微軟正黑體"/>
              </a:rPr>
              <a:t>論文</a:t>
            </a:r>
            <a:r>
              <a:rPr lang="zh-TW" altLang="en-US" sz="2000" dirty="0">
                <a:solidFill>
                  <a:srgbClr val="754C28"/>
                </a:solidFill>
                <a:latin typeface="微軟正黑體"/>
                <a:ea typeface="微軟正黑體"/>
              </a:rPr>
              <a:t>已授權全文：</a:t>
            </a:r>
            <a:r>
              <a:rPr lang="zh-TW" altLang="en-US" sz="2000">
                <a:solidFill>
                  <a:srgbClr val="754C28"/>
                </a:solidFill>
                <a:latin typeface="微軟正黑體"/>
                <a:ea typeface="微軟正黑體"/>
              </a:rPr>
              <a:t>700566 筆</a:t>
            </a:r>
            <a:endParaRPr lang="en-US" altLang="zh-TW" sz="2000">
              <a:solidFill>
                <a:srgbClr val="754C28"/>
              </a:solidFill>
              <a:latin typeface="微軟正黑體"/>
              <a:ea typeface="微軟正黑體"/>
            </a:endParaRPr>
          </a:p>
          <a:p>
            <a:pPr marL="342900" indent="-342900">
              <a:lnSpc>
                <a:spcPct val="150000"/>
              </a:lnSpc>
              <a:buFont typeface="Arial"/>
              <a:buChar char="•"/>
            </a:pPr>
            <a:r>
              <a:rPr lang="zh-TW" altLang="en-US" sz="2000">
                <a:solidFill>
                  <a:srgbClr val="754C28"/>
                </a:solidFill>
                <a:latin typeface="微軟正黑體"/>
                <a:ea typeface="微軟正黑體"/>
              </a:rPr>
              <a:t>書目</a:t>
            </a:r>
            <a:r>
              <a:rPr lang="zh-TW" altLang="en-US" sz="2000" dirty="0">
                <a:solidFill>
                  <a:srgbClr val="754C28"/>
                </a:solidFill>
                <a:latin typeface="微軟正黑體"/>
                <a:ea typeface="微軟正黑體"/>
              </a:rPr>
              <a:t>與摘要：1387871 筆。</a:t>
            </a:r>
          </a:p>
          <a:p>
            <a:pPr>
              <a:lnSpc>
                <a:spcPct val="150000"/>
              </a:lnSpc>
            </a:pPr>
            <a:endParaRPr lang="en-US" altLang="zh-TW" dirty="0">
              <a:solidFill>
                <a:srgbClr val="000000"/>
              </a:solidFill>
              <a:latin typeface="Calibri" panose="020F0502020204030204"/>
              <a:ea typeface="微軟正黑體"/>
              <a:cs typeface="Calibri" panose="020F0502020204030204"/>
            </a:endParaRPr>
          </a:p>
        </p:txBody>
      </p:sp>
      <p:sp>
        <p:nvSpPr>
          <p:cNvPr id="6" name="矩形 5">
            <a:extLst>
              <a:ext uri="{FF2B5EF4-FFF2-40B4-BE49-F238E27FC236}">
                <a16:creationId xmlns:a16="http://schemas.microsoft.com/office/drawing/2014/main" id="{9B942BD0-B8D1-A05A-894B-FCA09FC8A19E}"/>
              </a:ext>
            </a:extLst>
          </p:cNvPr>
          <p:cNvSpPr/>
          <p:nvPr/>
        </p:nvSpPr>
        <p:spPr>
          <a:xfrm>
            <a:off x="568942" y="980531"/>
            <a:ext cx="5010002" cy="225894"/>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8" name="TextBox 3">
            <a:extLst>
              <a:ext uri="{FF2B5EF4-FFF2-40B4-BE49-F238E27FC236}">
                <a16:creationId xmlns:a16="http://schemas.microsoft.com/office/drawing/2014/main" id="{2DBEE867-0D18-3A2F-0E28-42A9DD353BC4}"/>
              </a:ext>
            </a:extLst>
          </p:cNvPr>
          <p:cNvSpPr txBox="1"/>
          <p:nvPr/>
        </p:nvSpPr>
        <p:spPr>
          <a:xfrm>
            <a:off x="568942" y="478473"/>
            <a:ext cx="4760980"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a:ea typeface="微軟正黑體"/>
              </a:rPr>
              <a:t>2.</a:t>
            </a:r>
            <a:r>
              <a:rPr lang="zh-TW" altLang="en-US" sz="4800">
                <a:solidFill>
                  <a:srgbClr val="754C28"/>
                </a:solidFill>
                <a:latin typeface="微軟正黑體"/>
                <a:ea typeface="微軟正黑體"/>
              </a:rPr>
              <a:t> 尋找文獻資料</a:t>
            </a:r>
            <a:endParaRPr lang="en-US" altLang="zh-TW" sz="4800">
              <a:solidFill>
                <a:srgbClr val="754C28"/>
              </a:solidFill>
              <a:latin typeface="微軟正黑體"/>
              <a:ea typeface="微軟正黑體"/>
            </a:endParaRPr>
          </a:p>
        </p:txBody>
      </p:sp>
      <p:grpSp>
        <p:nvGrpSpPr>
          <p:cNvPr id="11" name="群組 10">
            <a:extLst>
              <a:ext uri="{FF2B5EF4-FFF2-40B4-BE49-F238E27FC236}">
                <a16:creationId xmlns:a16="http://schemas.microsoft.com/office/drawing/2014/main" id="{D4E1F78B-8F86-AE43-E7A3-DC9A39BAEC38}"/>
              </a:ext>
            </a:extLst>
          </p:cNvPr>
          <p:cNvGrpSpPr/>
          <p:nvPr/>
        </p:nvGrpSpPr>
        <p:grpSpPr>
          <a:xfrm>
            <a:off x="7454590" y="180284"/>
            <a:ext cx="4562682" cy="908437"/>
            <a:chOff x="7454590" y="180284"/>
            <a:chExt cx="4562682" cy="908437"/>
          </a:xfrm>
        </p:grpSpPr>
        <p:sp>
          <p:nvSpPr>
            <p:cNvPr id="18" name="圓形箭號 17">
              <a:extLst>
                <a:ext uri="{FF2B5EF4-FFF2-40B4-BE49-F238E27FC236}">
                  <a16:creationId xmlns:a16="http://schemas.microsoft.com/office/drawing/2014/main" id="{1ECC7C16-DED7-1837-BCE0-9AEFBD420F03}"/>
                </a:ext>
              </a:extLst>
            </p:cNvPr>
            <p:cNvSpPr/>
            <p:nvPr/>
          </p:nvSpPr>
          <p:spPr>
            <a:xfrm rot="10533593" flipH="1">
              <a:off x="8178047" y="212301"/>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19" name="圓形箭號 18">
              <a:extLst>
                <a:ext uri="{FF2B5EF4-FFF2-40B4-BE49-F238E27FC236}">
                  <a16:creationId xmlns:a16="http://schemas.microsoft.com/office/drawing/2014/main" id="{69FF6D1F-8D36-3235-8F96-4C60A1B445BA}"/>
                </a:ext>
              </a:extLst>
            </p:cNvPr>
            <p:cNvSpPr/>
            <p:nvPr/>
          </p:nvSpPr>
          <p:spPr>
            <a:xfrm rot="347459">
              <a:off x="8936984" y="285244"/>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0" name="圓形箭號 19">
              <a:extLst>
                <a:ext uri="{FF2B5EF4-FFF2-40B4-BE49-F238E27FC236}">
                  <a16:creationId xmlns:a16="http://schemas.microsoft.com/office/drawing/2014/main" id="{4F9D539D-EB8E-A33D-50AD-4691E3331C27}"/>
                </a:ext>
              </a:extLst>
            </p:cNvPr>
            <p:cNvSpPr/>
            <p:nvPr/>
          </p:nvSpPr>
          <p:spPr>
            <a:xfrm rot="10800000" flipH="1">
              <a:off x="9695921" y="195001"/>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1" name="圓形箭號 20">
              <a:extLst>
                <a:ext uri="{FF2B5EF4-FFF2-40B4-BE49-F238E27FC236}">
                  <a16:creationId xmlns:a16="http://schemas.microsoft.com/office/drawing/2014/main" id="{4F2B7837-3D06-F8C8-32E0-C7DCB599711A}"/>
                </a:ext>
              </a:extLst>
            </p:cNvPr>
            <p:cNvSpPr/>
            <p:nvPr/>
          </p:nvSpPr>
          <p:spPr>
            <a:xfrm rot="348603">
              <a:off x="10454858" y="270527"/>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2" name="圓形箭號 21">
              <a:extLst>
                <a:ext uri="{FF2B5EF4-FFF2-40B4-BE49-F238E27FC236}">
                  <a16:creationId xmlns:a16="http://schemas.microsoft.com/office/drawing/2014/main" id="{38295623-A172-3AAD-9477-9000FFDFC2D3}"/>
                </a:ext>
              </a:extLst>
            </p:cNvPr>
            <p:cNvSpPr/>
            <p:nvPr/>
          </p:nvSpPr>
          <p:spPr>
            <a:xfrm rot="11060525" flipH="1">
              <a:off x="11213795" y="180284"/>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 name="Freeform 35">
              <a:extLst>
                <a:ext uri="{FF2B5EF4-FFF2-40B4-BE49-F238E27FC236}">
                  <a16:creationId xmlns:a16="http://schemas.microsoft.com/office/drawing/2014/main" id="{EED5368E-F50B-5411-91E8-0A4C56424C1F}"/>
                </a:ext>
              </a:extLst>
            </p:cNvPr>
            <p:cNvSpPr/>
            <p:nvPr/>
          </p:nvSpPr>
          <p:spPr>
            <a:xfrm>
              <a:off x="7454590" y="235584"/>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9" name="TextBox 4">
              <a:extLst>
                <a:ext uri="{FF2B5EF4-FFF2-40B4-BE49-F238E27FC236}">
                  <a16:creationId xmlns:a16="http://schemas.microsoft.com/office/drawing/2014/main" id="{51BD97F6-C522-596C-5485-203E54F94325}"/>
                </a:ext>
              </a:extLst>
            </p:cNvPr>
            <p:cNvSpPr txBox="1"/>
            <p:nvPr/>
          </p:nvSpPr>
          <p:spPr>
            <a:xfrm>
              <a:off x="9123898" y="448127"/>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查詢模式</a:t>
              </a:r>
            </a:p>
          </p:txBody>
        </p:sp>
        <p:sp>
          <p:nvSpPr>
            <p:cNvPr id="12" name="TextBox 4">
              <a:extLst>
                <a:ext uri="{FF2B5EF4-FFF2-40B4-BE49-F238E27FC236}">
                  <a16:creationId xmlns:a16="http://schemas.microsoft.com/office/drawing/2014/main" id="{ECDCFAB8-EF0C-6056-42A2-F16B92D9F6E2}"/>
                </a:ext>
              </a:extLst>
            </p:cNvPr>
            <p:cNvSpPr txBox="1"/>
            <p:nvPr/>
          </p:nvSpPr>
          <p:spPr>
            <a:xfrm>
              <a:off x="7608635" y="544221"/>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簡介</a:t>
              </a:r>
            </a:p>
          </p:txBody>
        </p:sp>
        <p:sp>
          <p:nvSpPr>
            <p:cNvPr id="13" name="TextBox 4">
              <a:extLst>
                <a:ext uri="{FF2B5EF4-FFF2-40B4-BE49-F238E27FC236}">
                  <a16:creationId xmlns:a16="http://schemas.microsoft.com/office/drawing/2014/main" id="{2D00C93D-CE36-BD19-B0E8-FE833959BDDC}"/>
                </a:ext>
              </a:extLst>
            </p:cNvPr>
            <p:cNvSpPr txBox="1"/>
            <p:nvPr/>
          </p:nvSpPr>
          <p:spPr>
            <a:xfrm>
              <a:off x="8350534" y="226097"/>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14" name="TextBox 4">
              <a:extLst>
                <a:ext uri="{FF2B5EF4-FFF2-40B4-BE49-F238E27FC236}">
                  <a16:creationId xmlns:a16="http://schemas.microsoft.com/office/drawing/2014/main" id="{0975B201-2DA1-68D4-76DC-63F2FF6E68BA}"/>
                </a:ext>
              </a:extLst>
            </p:cNvPr>
            <p:cNvSpPr txBox="1"/>
            <p:nvPr/>
          </p:nvSpPr>
          <p:spPr>
            <a:xfrm>
              <a:off x="9887508" y="226097"/>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15" name="TextBox 4">
              <a:extLst>
                <a:ext uri="{FF2B5EF4-FFF2-40B4-BE49-F238E27FC236}">
                  <a16:creationId xmlns:a16="http://schemas.microsoft.com/office/drawing/2014/main" id="{C6FD6FA2-FACC-FD19-E4FB-4612B50F8AFC}"/>
                </a:ext>
              </a:extLst>
            </p:cNvPr>
            <p:cNvSpPr txBox="1"/>
            <p:nvPr/>
          </p:nvSpPr>
          <p:spPr>
            <a:xfrm>
              <a:off x="10616252" y="448127"/>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16" name="TextBox 4">
              <a:extLst>
                <a:ext uri="{FF2B5EF4-FFF2-40B4-BE49-F238E27FC236}">
                  <a16:creationId xmlns:a16="http://schemas.microsoft.com/office/drawing/2014/main" id="{61A54335-1344-5A85-3DC5-8F7C97620C05}"/>
                </a:ext>
              </a:extLst>
            </p:cNvPr>
            <p:cNvSpPr txBox="1"/>
            <p:nvPr/>
          </p:nvSpPr>
          <p:spPr>
            <a:xfrm>
              <a:off x="11379984" y="225695"/>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pic>
        <p:nvPicPr>
          <p:cNvPr id="4" name="圖片 3" descr="一張含有 文字, 字型, 標誌, 圖形 的圖片&#10;&#10;自動產生的描述">
            <a:extLst>
              <a:ext uri="{FF2B5EF4-FFF2-40B4-BE49-F238E27FC236}">
                <a16:creationId xmlns:a16="http://schemas.microsoft.com/office/drawing/2014/main" id="{FD93BE77-E652-694D-7C72-E140AEF495E4}"/>
              </a:ext>
            </a:extLst>
          </p:cNvPr>
          <p:cNvPicPr>
            <a:picLocks noChangeAspect="1"/>
          </p:cNvPicPr>
          <p:nvPr/>
        </p:nvPicPr>
        <p:blipFill>
          <a:blip r:embed="rId7"/>
          <a:stretch>
            <a:fillRect/>
          </a:stretch>
        </p:blipFill>
        <p:spPr>
          <a:xfrm>
            <a:off x="1625729" y="1621860"/>
            <a:ext cx="2647405" cy="1996403"/>
          </a:xfrm>
          <a:prstGeom prst="rect">
            <a:avLst/>
          </a:prstGeom>
        </p:spPr>
      </p:pic>
      <p:pic>
        <p:nvPicPr>
          <p:cNvPr id="29" name="圖片 28">
            <a:extLst>
              <a:ext uri="{FF2B5EF4-FFF2-40B4-BE49-F238E27FC236}">
                <a16:creationId xmlns:a16="http://schemas.microsoft.com/office/drawing/2014/main" id="{0DCA3A1B-5F01-5E7C-2359-CB2926270D02}"/>
              </a:ext>
            </a:extLst>
          </p:cNvPr>
          <p:cNvPicPr>
            <a:picLocks noChangeAspect="1"/>
          </p:cNvPicPr>
          <p:nvPr/>
        </p:nvPicPr>
        <p:blipFill>
          <a:blip r:embed="rId8"/>
          <a:stretch>
            <a:fillRect/>
          </a:stretch>
        </p:blipFill>
        <p:spPr>
          <a:xfrm>
            <a:off x="6970471" y="1621860"/>
            <a:ext cx="3856054" cy="4801016"/>
          </a:xfrm>
          <a:prstGeom prst="rect">
            <a:avLst/>
          </a:prstGeom>
        </p:spPr>
      </p:pic>
    </p:spTree>
    <p:extLst>
      <p:ext uri="{BB962C8B-B14F-4D97-AF65-F5344CB8AC3E}">
        <p14:creationId xmlns:p14="http://schemas.microsoft.com/office/powerpoint/2010/main" val="416265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35">
            <a:extLst>
              <a:ext uri="{FF2B5EF4-FFF2-40B4-BE49-F238E27FC236}">
                <a16:creationId xmlns:a16="http://schemas.microsoft.com/office/drawing/2014/main" id="{BCE0E852-E027-126A-4FC5-AFED4EE2A394}"/>
              </a:ext>
            </a:extLst>
          </p:cNvPr>
          <p:cNvSpPr/>
          <p:nvPr/>
        </p:nvSpPr>
        <p:spPr>
          <a:xfrm>
            <a:off x="8146912" y="-7518"/>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14</a:t>
            </a:fld>
            <a:endParaRPr lang="en-US" sz="2000" dirty="0"/>
          </a:p>
        </p:txBody>
      </p:sp>
      <p:sp>
        <p:nvSpPr>
          <p:cNvPr id="4" name="TextBox 4">
            <a:extLst>
              <a:ext uri="{FF2B5EF4-FFF2-40B4-BE49-F238E27FC236}">
                <a16:creationId xmlns:a16="http://schemas.microsoft.com/office/drawing/2014/main" id="{EAB0DAC5-D7B2-15D6-5DA5-04D1169C2F06}"/>
              </a:ext>
            </a:extLst>
          </p:cNvPr>
          <p:cNvSpPr txBox="1"/>
          <p:nvPr/>
        </p:nvSpPr>
        <p:spPr>
          <a:xfrm>
            <a:off x="568942" y="1395527"/>
            <a:ext cx="2784283"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spcAft>
                <a:spcPts val="500"/>
              </a:spcAft>
            </a:pPr>
            <a:r>
              <a:rPr lang="zh-TW" altLang="en-US" sz="2800" b="1">
                <a:solidFill>
                  <a:srgbClr val="754C28"/>
                </a:solidFill>
                <a:latin typeface="微軟正黑體"/>
                <a:ea typeface="微軟正黑體"/>
              </a:rPr>
              <a:t>搜尋介面</a:t>
            </a:r>
          </a:p>
        </p:txBody>
      </p:sp>
      <p:sp>
        <p:nvSpPr>
          <p:cNvPr id="10" name="Freeform 12">
            <a:extLst>
              <a:ext uri="{FF2B5EF4-FFF2-40B4-BE49-F238E27FC236}">
                <a16:creationId xmlns:a16="http://schemas.microsoft.com/office/drawing/2014/main" id="{32808DA1-D5F7-BCE7-A8BE-C41A93BD1716}"/>
              </a:ext>
            </a:extLst>
          </p:cNvPr>
          <p:cNvSpPr/>
          <p:nvPr/>
        </p:nvSpPr>
        <p:spPr>
          <a:xfrm>
            <a:off x="10601635" y="1904142"/>
            <a:ext cx="1282293" cy="704095"/>
          </a:xfrm>
          <a:custGeom>
            <a:avLst/>
            <a:gdLst/>
            <a:ahLst/>
            <a:cxnLst/>
            <a:rect l="l" t="t" r="r" b="b"/>
            <a:pathLst>
              <a:path w="1923439" h="1056143">
                <a:moveTo>
                  <a:pt x="0" y="0"/>
                </a:moveTo>
                <a:lnTo>
                  <a:pt x="1923439" y="0"/>
                </a:lnTo>
                <a:lnTo>
                  <a:pt x="1923439" y="1056143"/>
                </a:lnTo>
                <a:lnTo>
                  <a:pt x="0" y="10561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36" name="群組 35">
            <a:extLst>
              <a:ext uri="{FF2B5EF4-FFF2-40B4-BE49-F238E27FC236}">
                <a16:creationId xmlns:a16="http://schemas.microsoft.com/office/drawing/2014/main" id="{C8279FD5-5F5E-35A7-3004-A3932FE407AA}"/>
              </a:ext>
            </a:extLst>
          </p:cNvPr>
          <p:cNvGrpSpPr/>
          <p:nvPr/>
        </p:nvGrpSpPr>
        <p:grpSpPr>
          <a:xfrm>
            <a:off x="7432979" y="117623"/>
            <a:ext cx="4584293" cy="971098"/>
            <a:chOff x="7419249" y="433407"/>
            <a:chExt cx="4584293" cy="971098"/>
          </a:xfrm>
        </p:grpSpPr>
        <p:sp>
          <p:nvSpPr>
            <p:cNvPr id="22" name="圓形箭號 21">
              <a:extLst>
                <a:ext uri="{FF2B5EF4-FFF2-40B4-BE49-F238E27FC236}">
                  <a16:creationId xmlns:a16="http://schemas.microsoft.com/office/drawing/2014/main" id="{172CB641-217C-A9DC-6A15-A387F4E6E6C2}"/>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18" name="圓形箭號 17">
              <a:extLst>
                <a:ext uri="{FF2B5EF4-FFF2-40B4-BE49-F238E27FC236}">
                  <a16:creationId xmlns:a16="http://schemas.microsoft.com/office/drawing/2014/main" id="{95818CF9-E331-8F3B-AB7D-97D26F444D12}"/>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19" name="圓形箭號 18">
              <a:extLst>
                <a:ext uri="{FF2B5EF4-FFF2-40B4-BE49-F238E27FC236}">
                  <a16:creationId xmlns:a16="http://schemas.microsoft.com/office/drawing/2014/main" id="{9261D9BF-53DC-5FDB-D6BD-E32794A0F6AD}"/>
                </a:ext>
              </a:extLst>
            </p:cNvPr>
            <p:cNvSpPr/>
            <p:nvPr/>
          </p:nvSpPr>
          <p:spPr>
            <a:xfrm rot="347459">
              <a:off x="8923254" y="601028"/>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0" name="圓形箭號 19">
              <a:extLst>
                <a:ext uri="{FF2B5EF4-FFF2-40B4-BE49-F238E27FC236}">
                  <a16:creationId xmlns:a16="http://schemas.microsoft.com/office/drawing/2014/main" id="{26FEA29B-B9AA-34B5-0180-A0C3C8B2D056}"/>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1" name="圓形箭號 20">
              <a:extLst>
                <a:ext uri="{FF2B5EF4-FFF2-40B4-BE49-F238E27FC236}">
                  <a16:creationId xmlns:a16="http://schemas.microsoft.com/office/drawing/2014/main" id="{0747C798-F57A-87BC-F57A-E6E34D18FD9E}"/>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11" name="Freeform 35">
              <a:extLst>
                <a:ext uri="{FF2B5EF4-FFF2-40B4-BE49-F238E27FC236}">
                  <a16:creationId xmlns:a16="http://schemas.microsoft.com/office/drawing/2014/main" id="{3C63AACA-40AA-5A0F-3E5D-59BEE5026220}"/>
                </a:ext>
              </a:extLst>
            </p:cNvPr>
            <p:cNvSpPr/>
            <p:nvPr/>
          </p:nvSpPr>
          <p:spPr>
            <a:xfrm>
              <a:off x="8189038" y="433407"/>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2" name="TextBox 4">
              <a:extLst>
                <a:ext uri="{FF2B5EF4-FFF2-40B4-BE49-F238E27FC236}">
                  <a16:creationId xmlns:a16="http://schemas.microsoft.com/office/drawing/2014/main" id="{65A53626-7830-A695-42D0-916F4C2E0335}"/>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查詢模式</a:t>
              </a:r>
            </a:p>
          </p:txBody>
        </p:sp>
        <p:sp>
          <p:nvSpPr>
            <p:cNvPr id="13" name="TextBox 4">
              <a:extLst>
                <a:ext uri="{FF2B5EF4-FFF2-40B4-BE49-F238E27FC236}">
                  <a16:creationId xmlns:a16="http://schemas.microsoft.com/office/drawing/2014/main" id="{9D5AAC83-0549-22E0-1892-6DEEA8069A9C}"/>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14" name="TextBox 4">
              <a:extLst>
                <a:ext uri="{FF2B5EF4-FFF2-40B4-BE49-F238E27FC236}">
                  <a16:creationId xmlns:a16="http://schemas.microsoft.com/office/drawing/2014/main" id="{9B0BF1BC-285F-34D3-CA4E-7936E102BCB2}"/>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搜尋介面</a:t>
              </a:r>
            </a:p>
          </p:txBody>
        </p:sp>
        <p:sp>
          <p:nvSpPr>
            <p:cNvPr id="15" name="TextBox 4">
              <a:extLst>
                <a:ext uri="{FF2B5EF4-FFF2-40B4-BE49-F238E27FC236}">
                  <a16:creationId xmlns:a16="http://schemas.microsoft.com/office/drawing/2014/main" id="{B7001CD1-F81F-BD9A-BBCB-15A25572F959}"/>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16" name="TextBox 4">
              <a:extLst>
                <a:ext uri="{FF2B5EF4-FFF2-40B4-BE49-F238E27FC236}">
                  <a16:creationId xmlns:a16="http://schemas.microsoft.com/office/drawing/2014/main" id="{5C0629B2-6D96-70C9-C2B8-AE63E82C4B70}"/>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17" name="TextBox 4">
              <a:extLst>
                <a:ext uri="{FF2B5EF4-FFF2-40B4-BE49-F238E27FC236}">
                  <a16:creationId xmlns:a16="http://schemas.microsoft.com/office/drawing/2014/main" id="{5924FDE7-39DA-8C97-E6C1-65A08A4FF8EC}"/>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chemeClr val="accent3"/>
                  </a:solidFill>
                  <a:latin typeface="微軟正黑體"/>
                  <a:ea typeface="微軟正黑體"/>
                </a:rPr>
                <a:t>書目收藏</a:t>
              </a:r>
            </a:p>
          </p:txBody>
        </p:sp>
      </p:grpSp>
      <p:pic>
        <p:nvPicPr>
          <p:cNvPr id="30" name="圖片 29">
            <a:extLst>
              <a:ext uri="{FF2B5EF4-FFF2-40B4-BE49-F238E27FC236}">
                <a16:creationId xmlns:a16="http://schemas.microsoft.com/office/drawing/2014/main" id="{77CA3B31-2303-F2B9-DF66-AF358A6880C2}"/>
              </a:ext>
            </a:extLst>
          </p:cNvPr>
          <p:cNvPicPr>
            <a:picLocks noChangeAspect="1"/>
          </p:cNvPicPr>
          <p:nvPr/>
        </p:nvPicPr>
        <p:blipFill rotWithShape="1">
          <a:blip r:embed="rId9"/>
          <a:srcRect b="3445"/>
          <a:stretch/>
        </p:blipFill>
        <p:spPr>
          <a:xfrm>
            <a:off x="6886481" y="2874955"/>
            <a:ext cx="4089600" cy="3623982"/>
          </a:xfrm>
          <a:prstGeom prst="rect">
            <a:avLst/>
          </a:prstGeom>
        </p:spPr>
      </p:pic>
      <p:pic>
        <p:nvPicPr>
          <p:cNvPr id="32" name="圖片 31">
            <a:extLst>
              <a:ext uri="{FF2B5EF4-FFF2-40B4-BE49-F238E27FC236}">
                <a16:creationId xmlns:a16="http://schemas.microsoft.com/office/drawing/2014/main" id="{2859EF10-E9B2-0361-9134-8BA919237853}"/>
              </a:ext>
            </a:extLst>
          </p:cNvPr>
          <p:cNvPicPr>
            <a:picLocks noChangeAspect="1"/>
          </p:cNvPicPr>
          <p:nvPr/>
        </p:nvPicPr>
        <p:blipFill rotWithShape="1">
          <a:blip r:embed="rId10"/>
          <a:srcRect b="29307"/>
          <a:stretch/>
        </p:blipFill>
        <p:spPr>
          <a:xfrm>
            <a:off x="1215920" y="3260732"/>
            <a:ext cx="4089600" cy="2616737"/>
          </a:xfrm>
          <a:prstGeom prst="rect">
            <a:avLst/>
          </a:prstGeom>
        </p:spPr>
      </p:pic>
      <p:sp>
        <p:nvSpPr>
          <p:cNvPr id="34" name="TextBox 4">
            <a:extLst>
              <a:ext uri="{FF2B5EF4-FFF2-40B4-BE49-F238E27FC236}">
                <a16:creationId xmlns:a16="http://schemas.microsoft.com/office/drawing/2014/main" id="{02F3C71C-E404-6B96-A3A2-D0C3CF2DFF39}"/>
              </a:ext>
            </a:extLst>
          </p:cNvPr>
          <p:cNvSpPr txBox="1"/>
          <p:nvPr/>
        </p:nvSpPr>
        <p:spPr>
          <a:xfrm>
            <a:off x="6096000" y="2253487"/>
            <a:ext cx="4938475"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761365" lvl="1" indent="-457200">
              <a:lnSpc>
                <a:spcPct val="150000"/>
              </a:lnSpc>
              <a:buFont typeface="+mj-lt"/>
              <a:buAutoNum type="arabicPeriod" startAt="2"/>
            </a:pPr>
            <a:r>
              <a:rPr lang="zh-TW" altLang="en-US" sz="2400">
                <a:solidFill>
                  <a:srgbClr val="754C28"/>
                </a:solidFill>
                <a:latin typeface="微軟正黑體"/>
                <a:ea typeface="微軟正黑體"/>
              </a:rPr>
              <a:t>研究人員、校院系統及研究生</a:t>
            </a:r>
            <a:endParaRPr lang="zh-TW" altLang="en-US" sz="2400">
              <a:latin typeface="微軟正黑體"/>
              <a:ea typeface="微軟正黑體"/>
            </a:endParaRPr>
          </a:p>
        </p:txBody>
      </p:sp>
      <p:sp>
        <p:nvSpPr>
          <p:cNvPr id="3" name="文字方塊 2">
            <a:extLst>
              <a:ext uri="{FF2B5EF4-FFF2-40B4-BE49-F238E27FC236}">
                <a16:creationId xmlns:a16="http://schemas.microsoft.com/office/drawing/2014/main" id="{95322A4B-484B-6D1E-AB47-F68A2149CEB6}"/>
              </a:ext>
            </a:extLst>
          </p:cNvPr>
          <p:cNvSpPr txBox="1"/>
          <p:nvPr/>
        </p:nvSpPr>
        <p:spPr>
          <a:xfrm>
            <a:off x="698629" y="2298156"/>
            <a:ext cx="3144554" cy="578492"/>
          </a:xfrm>
          <a:prstGeom prst="rect">
            <a:avLst/>
          </a:prstGeom>
          <a:noFill/>
        </p:spPr>
        <p:txBody>
          <a:bodyPr wrap="square">
            <a:spAutoFit/>
          </a:bodyPr>
          <a:lstStyle/>
          <a:p>
            <a:pPr>
              <a:lnSpc>
                <a:spcPct val="150000"/>
              </a:lnSpc>
            </a:pPr>
            <a:r>
              <a:rPr lang="en-US" altLang="zh-TW" sz="2400">
                <a:solidFill>
                  <a:srgbClr val="754C28"/>
                </a:solidFill>
                <a:latin typeface="微軟正黑體"/>
                <a:ea typeface="微軟正黑體"/>
              </a:rPr>
              <a:t>1.</a:t>
            </a:r>
            <a:r>
              <a:rPr lang="zh-TW" altLang="en-US" sz="2400">
                <a:solidFill>
                  <a:srgbClr val="754C28"/>
                </a:solidFill>
                <a:latin typeface="微軟正黑體"/>
                <a:ea typeface="微軟正黑體"/>
              </a:rPr>
              <a:t>     一般民眾</a:t>
            </a:r>
            <a:endParaRPr lang="zh-TW" altLang="en-US" sz="2400" dirty="0">
              <a:solidFill>
                <a:srgbClr val="000000"/>
              </a:solidFill>
              <a:latin typeface="微軟正黑體"/>
              <a:ea typeface="微軟正黑體"/>
            </a:endParaRPr>
          </a:p>
        </p:txBody>
      </p:sp>
      <p:sp>
        <p:nvSpPr>
          <p:cNvPr id="5" name="矩形 4">
            <a:extLst>
              <a:ext uri="{FF2B5EF4-FFF2-40B4-BE49-F238E27FC236}">
                <a16:creationId xmlns:a16="http://schemas.microsoft.com/office/drawing/2014/main" id="{A01A60B9-68AF-9F7F-7165-E835F5026399}"/>
              </a:ext>
            </a:extLst>
          </p:cNvPr>
          <p:cNvSpPr/>
          <p:nvPr/>
        </p:nvSpPr>
        <p:spPr>
          <a:xfrm>
            <a:off x="1368320" y="3814777"/>
            <a:ext cx="759861" cy="27846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3A4314BD-EB81-77BF-E034-4BEF571C4182}"/>
              </a:ext>
            </a:extLst>
          </p:cNvPr>
          <p:cNvSpPr/>
          <p:nvPr/>
        </p:nvSpPr>
        <p:spPr>
          <a:xfrm>
            <a:off x="6940911" y="3439886"/>
            <a:ext cx="842375" cy="26757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E1437815-6309-9B5D-AF8C-25BD57258A91}"/>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7" name="TextBox 3">
            <a:extLst>
              <a:ext uri="{FF2B5EF4-FFF2-40B4-BE49-F238E27FC236}">
                <a16:creationId xmlns:a16="http://schemas.microsoft.com/office/drawing/2014/main" id="{F93C9160-D2B8-EE4D-05A3-00C35A9E590E}"/>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(1/9)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1887229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15</a:t>
            </a:fld>
            <a:endParaRPr lang="en-US" sz="2000"/>
          </a:p>
        </p:txBody>
      </p:sp>
      <p:sp>
        <p:nvSpPr>
          <p:cNvPr id="6" name="Freeform 34">
            <a:extLst>
              <a:ext uri="{FF2B5EF4-FFF2-40B4-BE49-F238E27FC236}">
                <a16:creationId xmlns:a16="http://schemas.microsoft.com/office/drawing/2014/main" id="{C95C6AD3-412F-5D76-B5E3-8EBAA67AA687}"/>
              </a:ext>
            </a:extLst>
          </p:cNvPr>
          <p:cNvSpPr/>
          <p:nvPr/>
        </p:nvSpPr>
        <p:spPr>
          <a:xfrm>
            <a:off x="849653" y="3429001"/>
            <a:ext cx="1945661" cy="187909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9" name="Freeform 39">
            <a:extLst>
              <a:ext uri="{FF2B5EF4-FFF2-40B4-BE49-F238E27FC236}">
                <a16:creationId xmlns:a16="http://schemas.microsoft.com/office/drawing/2014/main" id="{B687BAEF-7FF5-E1A1-4D7D-E4AC524EAB78}"/>
              </a:ext>
            </a:extLst>
          </p:cNvPr>
          <p:cNvSpPr/>
          <p:nvPr/>
        </p:nvSpPr>
        <p:spPr>
          <a:xfrm>
            <a:off x="1660941" y="3002452"/>
            <a:ext cx="486291" cy="63278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1" name="文字方塊 10">
            <a:extLst>
              <a:ext uri="{FF2B5EF4-FFF2-40B4-BE49-F238E27FC236}">
                <a16:creationId xmlns:a16="http://schemas.microsoft.com/office/drawing/2014/main" id="{23C54F19-141C-8AE3-320B-4E5A17241558}"/>
              </a:ext>
            </a:extLst>
          </p:cNvPr>
          <p:cNvSpPr txBox="1"/>
          <p:nvPr/>
        </p:nvSpPr>
        <p:spPr>
          <a:xfrm>
            <a:off x="867151" y="4101771"/>
            <a:ext cx="192807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latin typeface="微軟正黑體"/>
                <a:ea typeface="微軟正黑體"/>
                <a:cs typeface="Arial"/>
              </a:rPr>
              <a:t>簡易查詢</a:t>
            </a:r>
            <a:endParaRPr lang="en-US" altLang="zh-TW" sz="2000">
              <a:latin typeface="微軟正黑體"/>
              <a:ea typeface="微軟正黑體"/>
              <a:cs typeface="Arial"/>
            </a:endParaRPr>
          </a:p>
        </p:txBody>
      </p:sp>
      <p:sp>
        <p:nvSpPr>
          <p:cNvPr id="13" name="Freeform 34">
            <a:extLst>
              <a:ext uri="{FF2B5EF4-FFF2-40B4-BE49-F238E27FC236}">
                <a16:creationId xmlns:a16="http://schemas.microsoft.com/office/drawing/2014/main" id="{139B3B0B-1136-A773-BC30-B1C9B28DF910}"/>
              </a:ext>
            </a:extLst>
          </p:cNvPr>
          <p:cNvSpPr/>
          <p:nvPr/>
        </p:nvSpPr>
        <p:spPr>
          <a:xfrm>
            <a:off x="3030238" y="3429000"/>
            <a:ext cx="1937664" cy="1874313"/>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CFEBC6"/>
          </a:solidFill>
        </p:spPr>
        <p:txBody>
          <a:bodyPr/>
          <a:lstStyle/>
          <a:p>
            <a:endParaRPr lang="zh-TW" altLang="en-US"/>
          </a:p>
        </p:txBody>
      </p:sp>
      <p:sp>
        <p:nvSpPr>
          <p:cNvPr id="15" name="Freeform 39">
            <a:extLst>
              <a:ext uri="{FF2B5EF4-FFF2-40B4-BE49-F238E27FC236}">
                <a16:creationId xmlns:a16="http://schemas.microsoft.com/office/drawing/2014/main" id="{422B310C-FD56-D5C6-9E0C-BE74B6E51529}"/>
              </a:ext>
            </a:extLst>
          </p:cNvPr>
          <p:cNvSpPr/>
          <p:nvPr/>
        </p:nvSpPr>
        <p:spPr>
          <a:xfrm>
            <a:off x="3829800" y="3003074"/>
            <a:ext cx="486291" cy="63278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7" name="文字方塊 16">
            <a:extLst>
              <a:ext uri="{FF2B5EF4-FFF2-40B4-BE49-F238E27FC236}">
                <a16:creationId xmlns:a16="http://schemas.microsoft.com/office/drawing/2014/main" id="{A638AA90-5E1F-0BB9-7510-7B36642041FE}"/>
              </a:ext>
            </a:extLst>
          </p:cNvPr>
          <p:cNvSpPr txBox="1"/>
          <p:nvPr/>
        </p:nvSpPr>
        <p:spPr>
          <a:xfrm>
            <a:off x="3033710" y="4098357"/>
            <a:ext cx="192807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latin typeface="微軟正黑體"/>
                <a:ea typeface="微軟正黑體"/>
              </a:rPr>
              <a:t>進階查詢</a:t>
            </a:r>
          </a:p>
        </p:txBody>
      </p:sp>
      <p:sp>
        <p:nvSpPr>
          <p:cNvPr id="19" name="Freeform 34">
            <a:extLst>
              <a:ext uri="{FF2B5EF4-FFF2-40B4-BE49-F238E27FC236}">
                <a16:creationId xmlns:a16="http://schemas.microsoft.com/office/drawing/2014/main" id="{C03DD4A8-04CA-D27C-072B-5A40F21713A5}"/>
              </a:ext>
            </a:extLst>
          </p:cNvPr>
          <p:cNvSpPr/>
          <p:nvPr/>
        </p:nvSpPr>
        <p:spPr>
          <a:xfrm>
            <a:off x="5203364" y="3422905"/>
            <a:ext cx="1942601" cy="1882723"/>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21" name="Freeform 39">
            <a:extLst>
              <a:ext uri="{FF2B5EF4-FFF2-40B4-BE49-F238E27FC236}">
                <a16:creationId xmlns:a16="http://schemas.microsoft.com/office/drawing/2014/main" id="{CA86EEA4-C7F2-69FC-4709-51384BAE6B54}"/>
              </a:ext>
            </a:extLst>
          </p:cNvPr>
          <p:cNvSpPr/>
          <p:nvPr/>
        </p:nvSpPr>
        <p:spPr>
          <a:xfrm>
            <a:off x="6011314" y="3003074"/>
            <a:ext cx="486291" cy="63278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23" name="文字方塊 22">
            <a:extLst>
              <a:ext uri="{FF2B5EF4-FFF2-40B4-BE49-F238E27FC236}">
                <a16:creationId xmlns:a16="http://schemas.microsoft.com/office/drawing/2014/main" id="{4BE12802-18D0-AC28-B47B-AB5E281346EA}"/>
              </a:ext>
            </a:extLst>
          </p:cNvPr>
          <p:cNvSpPr txBox="1"/>
          <p:nvPr/>
        </p:nvSpPr>
        <p:spPr>
          <a:xfrm>
            <a:off x="5203217" y="4102497"/>
            <a:ext cx="192807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latin typeface="微軟正黑體"/>
                <a:ea typeface="微軟正黑體"/>
                <a:cs typeface="Arial"/>
              </a:rPr>
              <a:t>指令查詢</a:t>
            </a:r>
          </a:p>
        </p:txBody>
      </p:sp>
      <p:sp>
        <p:nvSpPr>
          <p:cNvPr id="25" name="Freeform 34">
            <a:extLst>
              <a:ext uri="{FF2B5EF4-FFF2-40B4-BE49-F238E27FC236}">
                <a16:creationId xmlns:a16="http://schemas.microsoft.com/office/drawing/2014/main" id="{4BC1DC3E-189C-B770-C43E-7DD62580B9CF}"/>
              </a:ext>
            </a:extLst>
          </p:cNvPr>
          <p:cNvSpPr/>
          <p:nvPr/>
        </p:nvSpPr>
        <p:spPr>
          <a:xfrm>
            <a:off x="7375769" y="3429000"/>
            <a:ext cx="1954353" cy="1874313"/>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CFEBC6"/>
          </a:solidFill>
        </p:spPr>
        <p:txBody>
          <a:bodyPr/>
          <a:lstStyle/>
          <a:p>
            <a:endParaRPr lang="zh-TW" altLang="en-US"/>
          </a:p>
        </p:txBody>
      </p:sp>
      <p:sp>
        <p:nvSpPr>
          <p:cNvPr id="27" name="Freeform 39">
            <a:extLst>
              <a:ext uri="{FF2B5EF4-FFF2-40B4-BE49-F238E27FC236}">
                <a16:creationId xmlns:a16="http://schemas.microsoft.com/office/drawing/2014/main" id="{EBA28AB8-8759-535B-FAB8-3F4A9B1F87F3}"/>
              </a:ext>
            </a:extLst>
          </p:cNvPr>
          <p:cNvSpPr/>
          <p:nvPr/>
        </p:nvSpPr>
        <p:spPr>
          <a:xfrm>
            <a:off x="8200265" y="2993577"/>
            <a:ext cx="486291" cy="63278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29" name="文字方塊 28">
            <a:extLst>
              <a:ext uri="{FF2B5EF4-FFF2-40B4-BE49-F238E27FC236}">
                <a16:creationId xmlns:a16="http://schemas.microsoft.com/office/drawing/2014/main" id="{5275CA06-6501-F04C-89F9-2D008382BB71}"/>
              </a:ext>
            </a:extLst>
          </p:cNvPr>
          <p:cNvSpPr txBox="1"/>
          <p:nvPr/>
        </p:nvSpPr>
        <p:spPr>
          <a:xfrm>
            <a:off x="7404546" y="4102497"/>
            <a:ext cx="192807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latin typeface="微軟正黑體"/>
                <a:ea typeface="微軟正黑體"/>
              </a:rPr>
              <a:t>智慧型選題</a:t>
            </a:r>
          </a:p>
        </p:txBody>
      </p:sp>
      <p:sp>
        <p:nvSpPr>
          <p:cNvPr id="65" name="Freeform 34">
            <a:extLst>
              <a:ext uri="{FF2B5EF4-FFF2-40B4-BE49-F238E27FC236}">
                <a16:creationId xmlns:a16="http://schemas.microsoft.com/office/drawing/2014/main" id="{E35DC341-FD76-0DCE-BA34-91E41DA82339}"/>
              </a:ext>
            </a:extLst>
          </p:cNvPr>
          <p:cNvSpPr/>
          <p:nvPr/>
        </p:nvSpPr>
        <p:spPr>
          <a:xfrm>
            <a:off x="9554595" y="3422905"/>
            <a:ext cx="1963045" cy="1882723"/>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66" name="Freeform 39">
            <a:extLst>
              <a:ext uri="{FF2B5EF4-FFF2-40B4-BE49-F238E27FC236}">
                <a16:creationId xmlns:a16="http://schemas.microsoft.com/office/drawing/2014/main" id="{6387B5DD-5FE2-7457-52F3-69D929D0D9AC}"/>
              </a:ext>
            </a:extLst>
          </p:cNvPr>
          <p:cNvSpPr/>
          <p:nvPr/>
        </p:nvSpPr>
        <p:spPr>
          <a:xfrm>
            <a:off x="10373810" y="3002452"/>
            <a:ext cx="486291" cy="63278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7" name="文字方塊 66">
            <a:extLst>
              <a:ext uri="{FF2B5EF4-FFF2-40B4-BE49-F238E27FC236}">
                <a16:creationId xmlns:a16="http://schemas.microsoft.com/office/drawing/2014/main" id="{8EB65FE7-0E8F-D18D-1634-E2A18C044239}"/>
              </a:ext>
            </a:extLst>
          </p:cNvPr>
          <p:cNvSpPr txBox="1"/>
          <p:nvPr/>
        </p:nvSpPr>
        <p:spPr>
          <a:xfrm>
            <a:off x="9559617" y="4101875"/>
            <a:ext cx="192807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latin typeface="微軟正黑體"/>
                <a:ea typeface="微軟正黑體"/>
                <a:cs typeface="Arial"/>
              </a:rPr>
              <a:t>虛擬科學家</a:t>
            </a:r>
          </a:p>
        </p:txBody>
      </p:sp>
      <p:sp>
        <p:nvSpPr>
          <p:cNvPr id="51" name="Freeform 35">
            <a:extLst>
              <a:ext uri="{FF2B5EF4-FFF2-40B4-BE49-F238E27FC236}">
                <a16:creationId xmlns:a16="http://schemas.microsoft.com/office/drawing/2014/main" id="{F3A576F6-0775-0B21-A73C-4607388556F8}"/>
              </a:ext>
            </a:extLst>
          </p:cNvPr>
          <p:cNvSpPr/>
          <p:nvPr/>
        </p:nvSpPr>
        <p:spPr>
          <a:xfrm>
            <a:off x="8931106" y="14784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69" name="群組 68">
            <a:extLst>
              <a:ext uri="{FF2B5EF4-FFF2-40B4-BE49-F238E27FC236}">
                <a16:creationId xmlns:a16="http://schemas.microsoft.com/office/drawing/2014/main" id="{ACB66DA0-73C8-863E-BE16-FE86387E5D97}"/>
              </a:ext>
            </a:extLst>
          </p:cNvPr>
          <p:cNvGrpSpPr/>
          <p:nvPr/>
        </p:nvGrpSpPr>
        <p:grpSpPr>
          <a:xfrm>
            <a:off x="7432979" y="53252"/>
            <a:ext cx="4584293" cy="1027617"/>
            <a:chOff x="7419249" y="362171"/>
            <a:chExt cx="4584293" cy="1027617"/>
          </a:xfrm>
        </p:grpSpPr>
        <p:sp>
          <p:nvSpPr>
            <p:cNvPr id="53" name="圓形箭號 19">
              <a:extLst>
                <a:ext uri="{FF2B5EF4-FFF2-40B4-BE49-F238E27FC236}">
                  <a16:creationId xmlns:a16="http://schemas.microsoft.com/office/drawing/2014/main" id="{8B3A74F2-11BA-C698-89B0-219BF5263EB4}"/>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4" name="圓形箭號 21">
              <a:extLst>
                <a:ext uri="{FF2B5EF4-FFF2-40B4-BE49-F238E27FC236}">
                  <a16:creationId xmlns:a16="http://schemas.microsoft.com/office/drawing/2014/main" id="{BDEFD2E2-48F9-6533-D7A4-9BD034159F78}"/>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5" name="圓形箭號 23">
              <a:extLst>
                <a:ext uri="{FF2B5EF4-FFF2-40B4-BE49-F238E27FC236}">
                  <a16:creationId xmlns:a16="http://schemas.microsoft.com/office/drawing/2014/main" id="{9CA09447-5768-A45F-FEEE-90A0A542CF74}"/>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6" name="圓形箭號 25">
              <a:extLst>
                <a:ext uri="{FF2B5EF4-FFF2-40B4-BE49-F238E27FC236}">
                  <a16:creationId xmlns:a16="http://schemas.microsoft.com/office/drawing/2014/main" id="{740F5685-AFC0-CBFA-5423-D1C8E5CAA8A8}"/>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7" name="圓形箭號 27">
              <a:extLst>
                <a:ext uri="{FF2B5EF4-FFF2-40B4-BE49-F238E27FC236}">
                  <a16:creationId xmlns:a16="http://schemas.microsoft.com/office/drawing/2014/main" id="{B273F5EC-40F8-3D4F-69C5-9CC5800C6395}"/>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9" name="Freeform 35">
              <a:extLst>
                <a:ext uri="{FF2B5EF4-FFF2-40B4-BE49-F238E27FC236}">
                  <a16:creationId xmlns:a16="http://schemas.microsoft.com/office/drawing/2014/main" id="{AC6D187F-7BFB-4B8B-A19A-DDE9500878D4}"/>
                </a:ext>
              </a:extLst>
            </p:cNvPr>
            <p:cNvSpPr/>
            <p:nvPr/>
          </p:nvSpPr>
          <p:spPr>
            <a:xfrm>
              <a:off x="8967187" y="577731"/>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60" name="TextBox 4">
              <a:extLst>
                <a:ext uri="{FF2B5EF4-FFF2-40B4-BE49-F238E27FC236}">
                  <a16:creationId xmlns:a16="http://schemas.microsoft.com/office/drawing/2014/main" id="{E130BF4C-C04C-5F38-2B4D-E511F0F9FE35}"/>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查詢模式</a:t>
              </a:r>
            </a:p>
          </p:txBody>
        </p:sp>
        <p:sp>
          <p:nvSpPr>
            <p:cNvPr id="61" name="TextBox 4">
              <a:extLst>
                <a:ext uri="{FF2B5EF4-FFF2-40B4-BE49-F238E27FC236}">
                  <a16:creationId xmlns:a16="http://schemas.microsoft.com/office/drawing/2014/main" id="{3785866E-1103-F8BD-C836-264650AAC92E}"/>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62" name="TextBox 4">
              <a:extLst>
                <a:ext uri="{FF2B5EF4-FFF2-40B4-BE49-F238E27FC236}">
                  <a16:creationId xmlns:a16="http://schemas.microsoft.com/office/drawing/2014/main" id="{2198F968-EFB8-FCCF-9790-104407A543A6}"/>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63" name="TextBox 4">
              <a:extLst>
                <a:ext uri="{FF2B5EF4-FFF2-40B4-BE49-F238E27FC236}">
                  <a16:creationId xmlns:a16="http://schemas.microsoft.com/office/drawing/2014/main" id="{5807B53A-2CE3-2637-EC37-02D13D22E542}"/>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64" name="TextBox 4">
              <a:extLst>
                <a:ext uri="{FF2B5EF4-FFF2-40B4-BE49-F238E27FC236}">
                  <a16:creationId xmlns:a16="http://schemas.microsoft.com/office/drawing/2014/main" id="{54F3D3BF-8A3B-8BF5-2405-616A9AAE0D04}"/>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68" name="TextBox 4">
              <a:extLst>
                <a:ext uri="{FF2B5EF4-FFF2-40B4-BE49-F238E27FC236}">
                  <a16:creationId xmlns:a16="http://schemas.microsoft.com/office/drawing/2014/main" id="{3A402FA0-B3E5-41AB-A770-58F757EE0BD8}"/>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7" name="TextBox 4">
            <a:extLst>
              <a:ext uri="{FF2B5EF4-FFF2-40B4-BE49-F238E27FC236}">
                <a16:creationId xmlns:a16="http://schemas.microsoft.com/office/drawing/2014/main" id="{261E265B-86ED-8476-333E-85F6FC09AD84}"/>
              </a:ext>
            </a:extLst>
          </p:cNvPr>
          <p:cNvSpPr txBox="1"/>
          <p:nvPr/>
        </p:nvSpPr>
        <p:spPr>
          <a:xfrm>
            <a:off x="568942" y="1395527"/>
            <a:ext cx="2784283"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spcAft>
                <a:spcPts val="500"/>
              </a:spcAft>
            </a:pPr>
            <a:r>
              <a:rPr lang="zh-TW" altLang="en-US" sz="2800" b="1">
                <a:solidFill>
                  <a:srgbClr val="754C28"/>
                </a:solidFill>
                <a:latin typeface="微軟正黑體"/>
                <a:ea typeface="微軟正黑體"/>
              </a:rPr>
              <a:t>查詢模式</a:t>
            </a:r>
          </a:p>
        </p:txBody>
      </p:sp>
      <p:sp>
        <p:nvSpPr>
          <p:cNvPr id="2" name="矩形 1">
            <a:extLst>
              <a:ext uri="{FF2B5EF4-FFF2-40B4-BE49-F238E27FC236}">
                <a16:creationId xmlns:a16="http://schemas.microsoft.com/office/drawing/2014/main" id="{3E3055DA-9747-6B75-BA06-2348CB8152F4}"/>
              </a:ext>
            </a:extLst>
          </p:cNvPr>
          <p:cNvSpPr/>
          <p:nvPr/>
        </p:nvSpPr>
        <p:spPr>
          <a:xfrm>
            <a:off x="5028565" y="2764971"/>
            <a:ext cx="6640920" cy="2688772"/>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CFE479B5-1B1F-7844-BD99-225E2218DE41}"/>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4" name="TextBox 3">
            <a:extLst>
              <a:ext uri="{FF2B5EF4-FFF2-40B4-BE49-F238E27FC236}">
                <a16:creationId xmlns:a16="http://schemas.microsoft.com/office/drawing/2014/main" id="{D4CDBBA2-BA17-EC4D-3B03-A19CB3CAFDDE}"/>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(2/9)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25571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descr="一張含有 文字, 螢幕擷取畫面, 數字, 軟體 的圖片&#10;&#10;自動產生的描述">
            <a:extLst>
              <a:ext uri="{FF2B5EF4-FFF2-40B4-BE49-F238E27FC236}">
                <a16:creationId xmlns:a16="http://schemas.microsoft.com/office/drawing/2014/main" id="{862B2D63-CFAC-61E3-DC21-178D4CF40C7C}"/>
              </a:ext>
            </a:extLst>
          </p:cNvPr>
          <p:cNvPicPr>
            <a:picLocks noChangeAspect="1"/>
          </p:cNvPicPr>
          <p:nvPr/>
        </p:nvPicPr>
        <p:blipFill>
          <a:blip r:embed="rId3"/>
          <a:stretch>
            <a:fillRect/>
          </a:stretch>
        </p:blipFill>
        <p:spPr>
          <a:xfrm>
            <a:off x="2718693" y="2240307"/>
            <a:ext cx="6662375" cy="3463457"/>
          </a:xfrm>
          <a:prstGeom prst="rect">
            <a:avLst/>
          </a:prstGeom>
        </p:spPr>
      </p:pic>
      <p:sp>
        <p:nvSpPr>
          <p:cNvPr id="30" name="Freeform 19">
            <a:extLst>
              <a:ext uri="{FF2B5EF4-FFF2-40B4-BE49-F238E27FC236}">
                <a16:creationId xmlns:a16="http://schemas.microsoft.com/office/drawing/2014/main" id="{68F46703-986C-E686-D0C8-85A5E7F37FF6}"/>
              </a:ext>
            </a:extLst>
          </p:cNvPr>
          <p:cNvSpPr/>
          <p:nvPr/>
        </p:nvSpPr>
        <p:spPr>
          <a:xfrm>
            <a:off x="6614074" y="3493727"/>
            <a:ext cx="5412778" cy="2864145"/>
          </a:xfrm>
          <a:custGeom>
            <a:avLst/>
            <a:gdLst/>
            <a:ahLst/>
            <a:cxnLst/>
            <a:rect l="l" t="t" r="r" b="b"/>
            <a:pathLst>
              <a:path w="2794690" h="1492055">
                <a:moveTo>
                  <a:pt x="0" y="0"/>
                </a:moveTo>
                <a:lnTo>
                  <a:pt x="2794690" y="0"/>
                </a:lnTo>
                <a:lnTo>
                  <a:pt x="2794690" y="1492055"/>
                </a:lnTo>
                <a:lnTo>
                  <a:pt x="0" y="1492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16</a:t>
            </a:fld>
            <a:endParaRPr lang="en-US" sz="2000" dirty="0"/>
          </a:p>
        </p:txBody>
      </p:sp>
      <p:grpSp>
        <p:nvGrpSpPr>
          <p:cNvPr id="5" name="群組 4">
            <a:extLst>
              <a:ext uri="{FF2B5EF4-FFF2-40B4-BE49-F238E27FC236}">
                <a16:creationId xmlns:a16="http://schemas.microsoft.com/office/drawing/2014/main" id="{916F23FF-485E-A95F-1F02-008C6D3D1C69}"/>
              </a:ext>
            </a:extLst>
          </p:cNvPr>
          <p:cNvGrpSpPr/>
          <p:nvPr/>
        </p:nvGrpSpPr>
        <p:grpSpPr>
          <a:xfrm>
            <a:off x="452327" y="3021432"/>
            <a:ext cx="1733322" cy="539381"/>
            <a:chOff x="3038070" y="1967165"/>
            <a:chExt cx="1733322" cy="539381"/>
          </a:xfrm>
        </p:grpSpPr>
        <p:sp>
          <p:nvSpPr>
            <p:cNvPr id="13" name="Freeform 34">
              <a:extLst>
                <a:ext uri="{FF2B5EF4-FFF2-40B4-BE49-F238E27FC236}">
                  <a16:creationId xmlns:a16="http://schemas.microsoft.com/office/drawing/2014/main" id="{139B3B0B-1136-A773-BC30-B1C9B28DF910}"/>
                </a:ext>
              </a:extLst>
            </p:cNvPr>
            <p:cNvSpPr/>
            <p:nvPr/>
          </p:nvSpPr>
          <p:spPr>
            <a:xfrm>
              <a:off x="3038070" y="1967165"/>
              <a:ext cx="1733322"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7" name="文字方塊 16">
              <a:extLst>
                <a:ext uri="{FF2B5EF4-FFF2-40B4-BE49-F238E27FC236}">
                  <a16:creationId xmlns:a16="http://schemas.microsoft.com/office/drawing/2014/main" id="{A638AA90-5E1F-0BB9-7510-7B36642041FE}"/>
                </a:ext>
              </a:extLst>
            </p:cNvPr>
            <p:cNvSpPr txBox="1"/>
            <p:nvPr/>
          </p:nvSpPr>
          <p:spPr>
            <a:xfrm>
              <a:off x="3040530" y="2074891"/>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rPr>
                <a:t>進階查詢</a:t>
              </a:r>
            </a:p>
          </p:txBody>
        </p:sp>
      </p:grpSp>
      <p:grpSp>
        <p:nvGrpSpPr>
          <p:cNvPr id="8" name="群組 7">
            <a:extLst>
              <a:ext uri="{FF2B5EF4-FFF2-40B4-BE49-F238E27FC236}">
                <a16:creationId xmlns:a16="http://schemas.microsoft.com/office/drawing/2014/main" id="{F5685F98-CC0C-4582-1E1D-434CDED6AD1B}"/>
              </a:ext>
            </a:extLst>
          </p:cNvPr>
          <p:cNvGrpSpPr/>
          <p:nvPr/>
        </p:nvGrpSpPr>
        <p:grpSpPr>
          <a:xfrm>
            <a:off x="452327" y="4865094"/>
            <a:ext cx="1750746" cy="539381"/>
            <a:chOff x="7385361" y="1967165"/>
            <a:chExt cx="1750746" cy="539381"/>
          </a:xfrm>
        </p:grpSpPr>
        <p:sp>
          <p:nvSpPr>
            <p:cNvPr id="25" name="Freeform 34">
              <a:extLst>
                <a:ext uri="{FF2B5EF4-FFF2-40B4-BE49-F238E27FC236}">
                  <a16:creationId xmlns:a16="http://schemas.microsoft.com/office/drawing/2014/main" id="{4BC1DC3E-189C-B770-C43E-7DD62580B9CF}"/>
                </a:ext>
              </a:extLst>
            </p:cNvPr>
            <p:cNvSpPr/>
            <p:nvPr/>
          </p:nvSpPr>
          <p:spPr>
            <a:xfrm>
              <a:off x="7385361" y="1967165"/>
              <a:ext cx="1748251"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29" name="文字方塊 28">
              <a:extLst>
                <a:ext uri="{FF2B5EF4-FFF2-40B4-BE49-F238E27FC236}">
                  <a16:creationId xmlns:a16="http://schemas.microsoft.com/office/drawing/2014/main" id="{5275CA06-6501-F04C-89F9-2D008382BB71}"/>
                </a:ext>
              </a:extLst>
            </p:cNvPr>
            <p:cNvSpPr txBox="1"/>
            <p:nvPr/>
          </p:nvSpPr>
          <p:spPr>
            <a:xfrm>
              <a:off x="7411366" y="2076179"/>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rPr>
                <a:t>智慧型選題</a:t>
              </a:r>
            </a:p>
          </p:txBody>
        </p:sp>
      </p:grpSp>
      <p:grpSp>
        <p:nvGrpSpPr>
          <p:cNvPr id="10" name="群組 9">
            <a:extLst>
              <a:ext uri="{FF2B5EF4-FFF2-40B4-BE49-F238E27FC236}">
                <a16:creationId xmlns:a16="http://schemas.microsoft.com/office/drawing/2014/main" id="{D975702F-9D58-B4F9-7124-B007040638D7}"/>
              </a:ext>
            </a:extLst>
          </p:cNvPr>
          <p:cNvGrpSpPr/>
          <p:nvPr/>
        </p:nvGrpSpPr>
        <p:grpSpPr>
          <a:xfrm>
            <a:off x="436684" y="5786631"/>
            <a:ext cx="1756027" cy="539967"/>
            <a:chOff x="9565103" y="1961069"/>
            <a:chExt cx="1756027" cy="539967"/>
          </a:xfrm>
        </p:grpSpPr>
        <p:sp>
          <p:nvSpPr>
            <p:cNvPr id="65" name="Freeform 34">
              <a:extLst>
                <a:ext uri="{FF2B5EF4-FFF2-40B4-BE49-F238E27FC236}">
                  <a16:creationId xmlns:a16="http://schemas.microsoft.com/office/drawing/2014/main" id="{E35DC341-FD76-0DCE-BA34-91E41DA82339}"/>
                </a:ext>
              </a:extLst>
            </p:cNvPr>
            <p:cNvSpPr/>
            <p:nvPr/>
          </p:nvSpPr>
          <p:spPr>
            <a:xfrm>
              <a:off x="9565103" y="1961069"/>
              <a:ext cx="1756027"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67" name="文字方塊 66">
              <a:extLst>
                <a:ext uri="{FF2B5EF4-FFF2-40B4-BE49-F238E27FC236}">
                  <a16:creationId xmlns:a16="http://schemas.microsoft.com/office/drawing/2014/main" id="{8EB65FE7-0E8F-D18D-1634-E2A18C044239}"/>
                </a:ext>
              </a:extLst>
            </p:cNvPr>
            <p:cNvSpPr txBox="1"/>
            <p:nvPr/>
          </p:nvSpPr>
          <p:spPr>
            <a:xfrm>
              <a:off x="9566437" y="2071072"/>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虛擬科學家</a:t>
              </a:r>
            </a:p>
          </p:txBody>
        </p:sp>
      </p:grpSp>
      <p:grpSp>
        <p:nvGrpSpPr>
          <p:cNvPr id="9" name="群組 8">
            <a:extLst>
              <a:ext uri="{FF2B5EF4-FFF2-40B4-BE49-F238E27FC236}">
                <a16:creationId xmlns:a16="http://schemas.microsoft.com/office/drawing/2014/main" id="{0B07EDF5-7944-8253-2CA3-99CD3BAEB371}"/>
              </a:ext>
            </a:extLst>
          </p:cNvPr>
          <p:cNvGrpSpPr/>
          <p:nvPr/>
        </p:nvGrpSpPr>
        <p:grpSpPr>
          <a:xfrm>
            <a:off x="452235" y="2100988"/>
            <a:ext cx="1740476" cy="536609"/>
            <a:chOff x="858328" y="1967165"/>
            <a:chExt cx="1740476" cy="536609"/>
          </a:xfrm>
        </p:grpSpPr>
        <p:sp>
          <p:nvSpPr>
            <p:cNvPr id="14" name="Freeform 34">
              <a:extLst>
                <a:ext uri="{FF2B5EF4-FFF2-40B4-BE49-F238E27FC236}">
                  <a16:creationId xmlns:a16="http://schemas.microsoft.com/office/drawing/2014/main" id="{320CEA97-9D41-1DB7-20B3-5F010EFB6BCE}"/>
                </a:ext>
              </a:extLst>
            </p:cNvPr>
            <p:cNvSpPr/>
            <p:nvPr/>
          </p:nvSpPr>
          <p:spPr>
            <a:xfrm>
              <a:off x="858328" y="1967165"/>
              <a:ext cx="1740476" cy="536609"/>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5" name="文字方塊 14">
              <a:extLst>
                <a:ext uri="{FF2B5EF4-FFF2-40B4-BE49-F238E27FC236}">
                  <a16:creationId xmlns:a16="http://schemas.microsoft.com/office/drawing/2014/main" id="{24BCBF0D-3E56-927E-2036-7C0908CC899A}"/>
                </a:ext>
              </a:extLst>
            </p:cNvPr>
            <p:cNvSpPr txBox="1"/>
            <p:nvPr/>
          </p:nvSpPr>
          <p:spPr>
            <a:xfrm>
              <a:off x="873971" y="2074347"/>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cs typeface="Arial"/>
                </a:rPr>
                <a:t>簡易查詢</a:t>
              </a:r>
              <a:endParaRPr lang="en-US" altLang="zh-TW" sz="2000" dirty="0">
                <a:solidFill>
                  <a:schemeClr val="bg1">
                    <a:lumMod val="75000"/>
                  </a:schemeClr>
                </a:solidFill>
                <a:latin typeface="微軟正黑體"/>
                <a:ea typeface="微軟正黑體"/>
                <a:cs typeface="Arial"/>
              </a:endParaRPr>
            </a:p>
          </p:txBody>
        </p:sp>
      </p:grpSp>
      <p:grpSp>
        <p:nvGrpSpPr>
          <p:cNvPr id="18" name="群組 17">
            <a:extLst>
              <a:ext uri="{FF2B5EF4-FFF2-40B4-BE49-F238E27FC236}">
                <a16:creationId xmlns:a16="http://schemas.microsoft.com/office/drawing/2014/main" id="{EEC4EB13-8BDC-AC5A-E4DE-C56BE39722FE}"/>
              </a:ext>
            </a:extLst>
          </p:cNvPr>
          <p:cNvGrpSpPr/>
          <p:nvPr/>
        </p:nvGrpSpPr>
        <p:grpSpPr>
          <a:xfrm>
            <a:off x="478332" y="3776920"/>
            <a:ext cx="1739418" cy="706017"/>
            <a:chOff x="5210037" y="1795019"/>
            <a:chExt cx="1739418" cy="706017"/>
          </a:xfrm>
        </p:grpSpPr>
        <p:sp>
          <p:nvSpPr>
            <p:cNvPr id="20" name="Freeform 34">
              <a:extLst>
                <a:ext uri="{FF2B5EF4-FFF2-40B4-BE49-F238E27FC236}">
                  <a16:creationId xmlns:a16="http://schemas.microsoft.com/office/drawing/2014/main" id="{3B5CDF8D-945B-2639-2EA6-F2BB9314B55A}"/>
                </a:ext>
              </a:extLst>
            </p:cNvPr>
            <p:cNvSpPr/>
            <p:nvPr/>
          </p:nvSpPr>
          <p:spPr>
            <a:xfrm>
              <a:off x="5211716" y="1961069"/>
              <a:ext cx="1737739"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D"/>
            </a:solidFill>
          </p:spPr>
          <p:txBody>
            <a:bodyPr/>
            <a:lstStyle/>
            <a:p>
              <a:endParaRPr lang="zh-TW" altLang="en-US"/>
            </a:p>
          </p:txBody>
        </p:sp>
        <p:sp>
          <p:nvSpPr>
            <p:cNvPr id="21" name="文字方塊 20">
              <a:extLst>
                <a:ext uri="{FF2B5EF4-FFF2-40B4-BE49-F238E27FC236}">
                  <a16:creationId xmlns:a16="http://schemas.microsoft.com/office/drawing/2014/main" id="{83BD3434-EF13-52D8-C7CA-4200406C64FE}"/>
                </a:ext>
              </a:extLst>
            </p:cNvPr>
            <p:cNvSpPr txBox="1"/>
            <p:nvPr/>
          </p:nvSpPr>
          <p:spPr>
            <a:xfrm>
              <a:off x="5210037" y="2071265"/>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latin typeface="微軟正黑體"/>
                  <a:ea typeface="微軟正黑體"/>
                  <a:cs typeface="Arial"/>
                </a:rPr>
                <a:t>指令查詢</a:t>
              </a:r>
            </a:p>
          </p:txBody>
        </p:sp>
        <p:sp>
          <p:nvSpPr>
            <p:cNvPr id="22" name="Freeform 39">
              <a:extLst>
                <a:ext uri="{FF2B5EF4-FFF2-40B4-BE49-F238E27FC236}">
                  <a16:creationId xmlns:a16="http://schemas.microsoft.com/office/drawing/2014/main" id="{8F4A7FD5-AA8F-D4F7-7AA5-583F0968F265}"/>
                </a:ext>
              </a:extLst>
            </p:cNvPr>
            <p:cNvSpPr/>
            <p:nvPr/>
          </p:nvSpPr>
          <p:spPr>
            <a:xfrm>
              <a:off x="6705335" y="1795019"/>
              <a:ext cx="234482" cy="312260"/>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sp>
        <p:nvSpPr>
          <p:cNvPr id="27" name="TextBox 4">
            <a:extLst>
              <a:ext uri="{FF2B5EF4-FFF2-40B4-BE49-F238E27FC236}">
                <a16:creationId xmlns:a16="http://schemas.microsoft.com/office/drawing/2014/main" id="{03DF02B4-AF41-C0C7-24BC-E3512B6136CF}"/>
              </a:ext>
            </a:extLst>
          </p:cNvPr>
          <p:cNvSpPr txBox="1"/>
          <p:nvPr/>
        </p:nvSpPr>
        <p:spPr>
          <a:xfrm>
            <a:off x="6920282" y="3631605"/>
            <a:ext cx="5412778" cy="235102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altLang="zh-TW" sz="2400">
                <a:solidFill>
                  <a:srgbClr val="754C28"/>
                </a:solidFill>
                <a:latin typeface="微軟正黑體"/>
                <a:ea typeface="微軟正黑體"/>
                <a:cs typeface="+mn-lt"/>
              </a:rPr>
              <a:t>舉例</a:t>
            </a:r>
            <a:r>
              <a:rPr lang="en-US" altLang="zh-TW" sz="2400" dirty="0">
                <a:solidFill>
                  <a:srgbClr val="754C28"/>
                </a:solidFill>
                <a:latin typeface="微軟正黑體"/>
                <a:ea typeface="微軟正黑體"/>
                <a:cs typeface="+mn-lt"/>
              </a:rPr>
              <a:t>：</a:t>
            </a:r>
          </a:p>
          <a:p>
            <a:pPr marL="457200" indent="-457200">
              <a:lnSpc>
                <a:spcPct val="150000"/>
              </a:lnSpc>
              <a:buAutoNum type="arabicPeriod"/>
            </a:pPr>
            <a:r>
              <a:rPr lang="en-US" altLang="zh-TW" sz="2000" dirty="0">
                <a:solidFill>
                  <a:srgbClr val="754C28"/>
                </a:solidFill>
                <a:latin typeface="微軟正黑體"/>
                <a:ea typeface="微軟正黑體"/>
                <a:cs typeface="+mn-lt"/>
              </a:rPr>
              <a:t> "</a:t>
            </a:r>
            <a:r>
              <a:rPr lang="en-US" altLang="zh-TW" sz="2000" dirty="0" err="1">
                <a:solidFill>
                  <a:srgbClr val="754C28"/>
                </a:solidFill>
                <a:latin typeface="微軟正黑體"/>
                <a:ea typeface="微軟正黑體"/>
                <a:cs typeface="+mn-lt"/>
              </a:rPr>
              <a:t>國劇</a:t>
            </a:r>
            <a:r>
              <a:rPr lang="en-US" altLang="zh-TW" sz="2000" dirty="0">
                <a:solidFill>
                  <a:srgbClr val="754C28"/>
                </a:solidFill>
                <a:latin typeface="微軟正黑體"/>
                <a:ea typeface="微軟正黑體"/>
                <a:cs typeface="+mn-lt"/>
              </a:rPr>
              <a:t>" or "</a:t>
            </a:r>
            <a:r>
              <a:rPr lang="en-US" altLang="zh-TW" sz="2000" dirty="0" err="1">
                <a:solidFill>
                  <a:srgbClr val="754C28"/>
                </a:solidFill>
                <a:latin typeface="微軟正黑體"/>
                <a:ea typeface="微軟正黑體"/>
                <a:cs typeface="+mn-lt"/>
              </a:rPr>
              <a:t>戲曲</a:t>
            </a:r>
            <a:r>
              <a:rPr lang="en-US" altLang="zh-TW" sz="2000" dirty="0">
                <a:solidFill>
                  <a:srgbClr val="754C28"/>
                </a:solidFill>
                <a:latin typeface="微軟正黑體"/>
                <a:ea typeface="微軟正黑體"/>
                <a:cs typeface="+mn-lt"/>
              </a:rPr>
              <a:t>" </a:t>
            </a:r>
            <a:endParaRPr lang="en-US" altLang="zh-TW" sz="2000" dirty="0">
              <a:solidFill>
                <a:srgbClr val="000000"/>
              </a:solidFill>
              <a:latin typeface="Calibri" panose="020F0502020204030204"/>
              <a:ea typeface="新細明體"/>
              <a:cs typeface="+mn-lt"/>
            </a:endParaRPr>
          </a:p>
          <a:p>
            <a:pPr marL="457200" indent="-457200">
              <a:lnSpc>
                <a:spcPct val="150000"/>
              </a:lnSpc>
              <a:buAutoNum type="arabicPeriod"/>
            </a:pPr>
            <a:r>
              <a:rPr lang="en-US" altLang="zh-TW" sz="2000" dirty="0">
                <a:solidFill>
                  <a:srgbClr val="754C28"/>
                </a:solidFill>
                <a:latin typeface="微軟正黑體"/>
                <a:ea typeface="微軟正黑體"/>
                <a:cs typeface="+mn-lt"/>
              </a:rPr>
              <a:t>cancer and death</a:t>
            </a:r>
            <a:endParaRPr lang="en-US" altLang="zh-TW" sz="2000" dirty="0">
              <a:solidFill>
                <a:srgbClr val="000000"/>
              </a:solidFill>
              <a:latin typeface="Calibri" panose="020F0502020204030204"/>
              <a:ea typeface="新細明體"/>
              <a:cs typeface="+mn-lt"/>
            </a:endParaRPr>
          </a:p>
          <a:p>
            <a:pPr marL="457200" indent="-457200">
              <a:lnSpc>
                <a:spcPct val="150000"/>
              </a:lnSpc>
              <a:buAutoNum type="arabicPeriod"/>
            </a:pPr>
            <a:r>
              <a:rPr lang="en-US" altLang="zh-TW" sz="2000" dirty="0" err="1">
                <a:solidFill>
                  <a:srgbClr val="754C28"/>
                </a:solidFill>
                <a:latin typeface="微軟正黑體"/>
                <a:ea typeface="微軟正黑體"/>
                <a:cs typeface="+mn-lt"/>
              </a:rPr>
              <a:t>愛因斯坦</a:t>
            </a:r>
            <a:r>
              <a:rPr lang="en-US" altLang="zh-TW" sz="2000" dirty="0">
                <a:solidFill>
                  <a:srgbClr val="754C28"/>
                </a:solidFill>
                <a:latin typeface="微軟正黑體"/>
                <a:ea typeface="微軟正黑體"/>
                <a:cs typeface="+mn-lt"/>
              </a:rPr>
              <a:t> not </a:t>
            </a:r>
            <a:r>
              <a:rPr lang="en-US" altLang="zh-TW" sz="2000" dirty="0" err="1">
                <a:solidFill>
                  <a:srgbClr val="754C28"/>
                </a:solidFill>
                <a:latin typeface="微軟正黑體"/>
                <a:ea typeface="微軟正黑體"/>
                <a:cs typeface="+mn-lt"/>
              </a:rPr>
              <a:t>相對論</a:t>
            </a:r>
            <a:endParaRPr lang="en-US" altLang="zh-TW" sz="2000" dirty="0">
              <a:solidFill>
                <a:srgbClr val="000000"/>
              </a:solidFill>
              <a:latin typeface="Calibri" panose="020F0502020204030204"/>
              <a:ea typeface="新細明體"/>
              <a:cs typeface="+mn-lt"/>
            </a:endParaRPr>
          </a:p>
          <a:p>
            <a:pPr marL="457200" indent="-457200">
              <a:lnSpc>
                <a:spcPct val="150000"/>
              </a:lnSpc>
              <a:buAutoNum type="arabicPeriod"/>
            </a:pPr>
            <a:r>
              <a:rPr lang="en-US" altLang="zh-TW" sz="2000">
                <a:solidFill>
                  <a:srgbClr val="754C28"/>
                </a:solidFill>
                <a:latin typeface="微軟正黑體"/>
                <a:ea typeface="微軟正黑體"/>
                <a:cs typeface="+mn-lt"/>
              </a:rPr>
              <a:t>搭配英文縮寫："</a:t>
            </a:r>
            <a:r>
              <a:rPr lang="en-US" altLang="zh-TW" sz="2000" dirty="0" err="1">
                <a:solidFill>
                  <a:srgbClr val="754C28"/>
                </a:solidFill>
                <a:latin typeface="微軟正黑體"/>
                <a:ea typeface="微軟正黑體"/>
                <a:cs typeface="+mn-lt"/>
              </a:rPr>
              <a:t>陳三</a:t>
            </a:r>
            <a:r>
              <a:rPr lang="en-US" altLang="zh-TW" sz="2000" dirty="0">
                <a:solidFill>
                  <a:srgbClr val="754C28"/>
                </a:solidFill>
                <a:latin typeface="微軟正黑體"/>
                <a:ea typeface="微軟正黑體"/>
                <a:cs typeface="+mn-lt"/>
              </a:rPr>
              <a:t>".au and "</a:t>
            </a:r>
            <a:r>
              <a:rPr lang="en-US" altLang="zh-TW" sz="2000" dirty="0" err="1">
                <a:solidFill>
                  <a:srgbClr val="754C28"/>
                </a:solidFill>
                <a:latin typeface="微軟正黑體"/>
                <a:ea typeface="微軟正黑體"/>
                <a:cs typeface="+mn-lt"/>
              </a:rPr>
              <a:t>地震</a:t>
            </a:r>
            <a:r>
              <a:rPr lang="en-US" altLang="zh-TW" sz="2000" dirty="0">
                <a:solidFill>
                  <a:srgbClr val="754C28"/>
                </a:solidFill>
                <a:latin typeface="微軟正黑體"/>
                <a:ea typeface="微軟正黑體"/>
                <a:cs typeface="+mn-lt"/>
              </a:rPr>
              <a:t>".kw </a:t>
            </a:r>
            <a:endParaRPr lang="en-US" altLang="zh-TW" dirty="0">
              <a:ea typeface="新細明體"/>
              <a:cs typeface="Calibri"/>
            </a:endParaRPr>
          </a:p>
        </p:txBody>
      </p:sp>
      <p:sp>
        <p:nvSpPr>
          <p:cNvPr id="54" name="Freeform 35">
            <a:extLst>
              <a:ext uri="{FF2B5EF4-FFF2-40B4-BE49-F238E27FC236}">
                <a16:creationId xmlns:a16="http://schemas.microsoft.com/office/drawing/2014/main" id="{3E4B6CDE-6701-4CA4-6D2B-B848BB1EB66A}"/>
              </a:ext>
            </a:extLst>
          </p:cNvPr>
          <p:cNvSpPr/>
          <p:nvPr/>
        </p:nvSpPr>
        <p:spPr>
          <a:xfrm>
            <a:off x="8931106" y="14784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grpSp>
        <p:nvGrpSpPr>
          <p:cNvPr id="71" name="群組 70">
            <a:extLst>
              <a:ext uri="{FF2B5EF4-FFF2-40B4-BE49-F238E27FC236}">
                <a16:creationId xmlns:a16="http://schemas.microsoft.com/office/drawing/2014/main" id="{4ACAF425-3D81-7244-58EC-1DBBC76CBFE7}"/>
              </a:ext>
            </a:extLst>
          </p:cNvPr>
          <p:cNvGrpSpPr/>
          <p:nvPr/>
        </p:nvGrpSpPr>
        <p:grpSpPr>
          <a:xfrm>
            <a:off x="7432979" y="53252"/>
            <a:ext cx="4584293" cy="1027617"/>
            <a:chOff x="7419249" y="362171"/>
            <a:chExt cx="4584293" cy="1027617"/>
          </a:xfrm>
        </p:grpSpPr>
        <p:sp>
          <p:nvSpPr>
            <p:cNvPr id="56" name="圓形箭號 19">
              <a:extLst>
                <a:ext uri="{FF2B5EF4-FFF2-40B4-BE49-F238E27FC236}">
                  <a16:creationId xmlns:a16="http://schemas.microsoft.com/office/drawing/2014/main" id="{70FE097C-93BA-22C5-C41E-70229437C4EE}"/>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7" name="圓形箭號 21">
              <a:extLst>
                <a:ext uri="{FF2B5EF4-FFF2-40B4-BE49-F238E27FC236}">
                  <a16:creationId xmlns:a16="http://schemas.microsoft.com/office/drawing/2014/main" id="{AFEFF4FD-CD8D-0AA9-2AC5-7498BA05E7AA}"/>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9" name="圓形箭號 23">
              <a:extLst>
                <a:ext uri="{FF2B5EF4-FFF2-40B4-BE49-F238E27FC236}">
                  <a16:creationId xmlns:a16="http://schemas.microsoft.com/office/drawing/2014/main" id="{70D0A34E-62E2-BDAB-6FD1-BD83B236B1E7}"/>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0" name="圓形箭號 25">
              <a:extLst>
                <a:ext uri="{FF2B5EF4-FFF2-40B4-BE49-F238E27FC236}">
                  <a16:creationId xmlns:a16="http://schemas.microsoft.com/office/drawing/2014/main" id="{E0289A0C-A5BC-DE9E-B877-0EEA1489ED34}"/>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1" name="圓形箭號 27">
              <a:extLst>
                <a:ext uri="{FF2B5EF4-FFF2-40B4-BE49-F238E27FC236}">
                  <a16:creationId xmlns:a16="http://schemas.microsoft.com/office/drawing/2014/main" id="{E5E73A13-9C61-B7CA-7344-7AD21C90C9AA}"/>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2" name="Freeform 35">
              <a:extLst>
                <a:ext uri="{FF2B5EF4-FFF2-40B4-BE49-F238E27FC236}">
                  <a16:creationId xmlns:a16="http://schemas.microsoft.com/office/drawing/2014/main" id="{16A7199A-CE2E-33A6-FBC7-75B6794679B4}"/>
                </a:ext>
              </a:extLst>
            </p:cNvPr>
            <p:cNvSpPr/>
            <p:nvPr/>
          </p:nvSpPr>
          <p:spPr>
            <a:xfrm>
              <a:off x="8967187" y="577731"/>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63" name="TextBox 4">
              <a:extLst>
                <a:ext uri="{FF2B5EF4-FFF2-40B4-BE49-F238E27FC236}">
                  <a16:creationId xmlns:a16="http://schemas.microsoft.com/office/drawing/2014/main" id="{D5548A23-A0DD-8FB5-715A-ABEC712FBC7A}"/>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查詢模式</a:t>
              </a:r>
            </a:p>
          </p:txBody>
        </p:sp>
        <p:sp>
          <p:nvSpPr>
            <p:cNvPr id="64" name="TextBox 4">
              <a:extLst>
                <a:ext uri="{FF2B5EF4-FFF2-40B4-BE49-F238E27FC236}">
                  <a16:creationId xmlns:a16="http://schemas.microsoft.com/office/drawing/2014/main" id="{745CDC37-E915-9999-2D4E-13C9D8142840}"/>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66" name="TextBox 4">
              <a:extLst>
                <a:ext uri="{FF2B5EF4-FFF2-40B4-BE49-F238E27FC236}">
                  <a16:creationId xmlns:a16="http://schemas.microsoft.com/office/drawing/2014/main" id="{7ADAD378-44C8-A259-EC55-65F147ED0B3C}"/>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68" name="TextBox 4">
              <a:extLst>
                <a:ext uri="{FF2B5EF4-FFF2-40B4-BE49-F238E27FC236}">
                  <a16:creationId xmlns:a16="http://schemas.microsoft.com/office/drawing/2014/main" id="{5D67A743-286F-32C2-0A25-89977B86B104}"/>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69" name="TextBox 4">
              <a:extLst>
                <a:ext uri="{FF2B5EF4-FFF2-40B4-BE49-F238E27FC236}">
                  <a16:creationId xmlns:a16="http://schemas.microsoft.com/office/drawing/2014/main" id="{F3333E9B-A57E-7A97-88F6-A39BF7303AD7}"/>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70" name="TextBox 4">
              <a:extLst>
                <a:ext uri="{FF2B5EF4-FFF2-40B4-BE49-F238E27FC236}">
                  <a16:creationId xmlns:a16="http://schemas.microsoft.com/office/drawing/2014/main" id="{075F6CE3-70A3-975C-25D8-DD9388438BF7}"/>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3" name="矩形 2">
            <a:extLst>
              <a:ext uri="{FF2B5EF4-FFF2-40B4-BE49-F238E27FC236}">
                <a16:creationId xmlns:a16="http://schemas.microsoft.com/office/drawing/2014/main" id="{F80002A3-8E2D-F9F2-28D6-A95EA42BF1A2}"/>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4" name="TextBox 3">
            <a:extLst>
              <a:ext uri="{FF2B5EF4-FFF2-40B4-BE49-F238E27FC236}">
                <a16:creationId xmlns:a16="http://schemas.microsoft.com/office/drawing/2014/main" id="{2CB891FF-73FE-5985-0F4B-C9FFC0D8A49F}"/>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(3/9)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1443494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17</a:t>
            </a:fld>
            <a:endParaRPr lang="en-US" sz="2000" dirty="0"/>
          </a:p>
        </p:txBody>
      </p:sp>
      <p:grpSp>
        <p:nvGrpSpPr>
          <p:cNvPr id="5" name="群組 4">
            <a:extLst>
              <a:ext uri="{FF2B5EF4-FFF2-40B4-BE49-F238E27FC236}">
                <a16:creationId xmlns:a16="http://schemas.microsoft.com/office/drawing/2014/main" id="{916F23FF-485E-A95F-1F02-008C6D3D1C69}"/>
              </a:ext>
            </a:extLst>
          </p:cNvPr>
          <p:cNvGrpSpPr/>
          <p:nvPr/>
        </p:nvGrpSpPr>
        <p:grpSpPr>
          <a:xfrm>
            <a:off x="452327" y="3021432"/>
            <a:ext cx="1733322" cy="539381"/>
            <a:chOff x="3038070" y="1967165"/>
            <a:chExt cx="1733322" cy="539381"/>
          </a:xfrm>
        </p:grpSpPr>
        <p:sp>
          <p:nvSpPr>
            <p:cNvPr id="13" name="Freeform 34">
              <a:extLst>
                <a:ext uri="{FF2B5EF4-FFF2-40B4-BE49-F238E27FC236}">
                  <a16:creationId xmlns:a16="http://schemas.microsoft.com/office/drawing/2014/main" id="{139B3B0B-1136-A773-BC30-B1C9B28DF910}"/>
                </a:ext>
              </a:extLst>
            </p:cNvPr>
            <p:cNvSpPr/>
            <p:nvPr/>
          </p:nvSpPr>
          <p:spPr>
            <a:xfrm>
              <a:off x="3038070" y="1967165"/>
              <a:ext cx="1733322"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7" name="文字方塊 16">
              <a:extLst>
                <a:ext uri="{FF2B5EF4-FFF2-40B4-BE49-F238E27FC236}">
                  <a16:creationId xmlns:a16="http://schemas.microsoft.com/office/drawing/2014/main" id="{A638AA90-5E1F-0BB9-7510-7B36642041FE}"/>
                </a:ext>
              </a:extLst>
            </p:cNvPr>
            <p:cNvSpPr txBox="1"/>
            <p:nvPr/>
          </p:nvSpPr>
          <p:spPr>
            <a:xfrm>
              <a:off x="3040530" y="2074891"/>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rPr>
                <a:t>進階查詢</a:t>
              </a:r>
            </a:p>
          </p:txBody>
        </p:sp>
      </p:grpSp>
      <p:grpSp>
        <p:nvGrpSpPr>
          <p:cNvPr id="10" name="群組 9">
            <a:extLst>
              <a:ext uri="{FF2B5EF4-FFF2-40B4-BE49-F238E27FC236}">
                <a16:creationId xmlns:a16="http://schemas.microsoft.com/office/drawing/2014/main" id="{D975702F-9D58-B4F9-7124-B007040638D7}"/>
              </a:ext>
            </a:extLst>
          </p:cNvPr>
          <p:cNvGrpSpPr/>
          <p:nvPr/>
        </p:nvGrpSpPr>
        <p:grpSpPr>
          <a:xfrm>
            <a:off x="436684" y="5786631"/>
            <a:ext cx="1756027" cy="539967"/>
            <a:chOff x="9565103" y="1961069"/>
            <a:chExt cx="1756027" cy="539967"/>
          </a:xfrm>
        </p:grpSpPr>
        <p:sp>
          <p:nvSpPr>
            <p:cNvPr id="65" name="Freeform 34">
              <a:extLst>
                <a:ext uri="{FF2B5EF4-FFF2-40B4-BE49-F238E27FC236}">
                  <a16:creationId xmlns:a16="http://schemas.microsoft.com/office/drawing/2014/main" id="{E35DC341-FD76-0DCE-BA34-91E41DA82339}"/>
                </a:ext>
              </a:extLst>
            </p:cNvPr>
            <p:cNvSpPr/>
            <p:nvPr/>
          </p:nvSpPr>
          <p:spPr>
            <a:xfrm>
              <a:off x="9565103" y="1961069"/>
              <a:ext cx="1756027"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67" name="文字方塊 66">
              <a:extLst>
                <a:ext uri="{FF2B5EF4-FFF2-40B4-BE49-F238E27FC236}">
                  <a16:creationId xmlns:a16="http://schemas.microsoft.com/office/drawing/2014/main" id="{8EB65FE7-0E8F-D18D-1634-E2A18C044239}"/>
                </a:ext>
              </a:extLst>
            </p:cNvPr>
            <p:cNvSpPr txBox="1"/>
            <p:nvPr/>
          </p:nvSpPr>
          <p:spPr>
            <a:xfrm>
              <a:off x="9566437" y="2071072"/>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虛擬科學家</a:t>
              </a:r>
            </a:p>
          </p:txBody>
        </p:sp>
      </p:grpSp>
      <p:grpSp>
        <p:nvGrpSpPr>
          <p:cNvPr id="9" name="群組 8">
            <a:extLst>
              <a:ext uri="{FF2B5EF4-FFF2-40B4-BE49-F238E27FC236}">
                <a16:creationId xmlns:a16="http://schemas.microsoft.com/office/drawing/2014/main" id="{0B07EDF5-7944-8253-2CA3-99CD3BAEB371}"/>
              </a:ext>
            </a:extLst>
          </p:cNvPr>
          <p:cNvGrpSpPr/>
          <p:nvPr/>
        </p:nvGrpSpPr>
        <p:grpSpPr>
          <a:xfrm>
            <a:off x="452235" y="2100988"/>
            <a:ext cx="1740476" cy="536609"/>
            <a:chOff x="858328" y="1967165"/>
            <a:chExt cx="1740476" cy="536609"/>
          </a:xfrm>
        </p:grpSpPr>
        <p:sp>
          <p:nvSpPr>
            <p:cNvPr id="14" name="Freeform 34">
              <a:extLst>
                <a:ext uri="{FF2B5EF4-FFF2-40B4-BE49-F238E27FC236}">
                  <a16:creationId xmlns:a16="http://schemas.microsoft.com/office/drawing/2014/main" id="{320CEA97-9D41-1DB7-20B3-5F010EFB6BCE}"/>
                </a:ext>
              </a:extLst>
            </p:cNvPr>
            <p:cNvSpPr/>
            <p:nvPr/>
          </p:nvSpPr>
          <p:spPr>
            <a:xfrm>
              <a:off x="858328" y="1967165"/>
              <a:ext cx="1740476" cy="536609"/>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5" name="文字方塊 14">
              <a:extLst>
                <a:ext uri="{FF2B5EF4-FFF2-40B4-BE49-F238E27FC236}">
                  <a16:creationId xmlns:a16="http://schemas.microsoft.com/office/drawing/2014/main" id="{24BCBF0D-3E56-927E-2036-7C0908CC899A}"/>
                </a:ext>
              </a:extLst>
            </p:cNvPr>
            <p:cNvSpPr txBox="1"/>
            <p:nvPr/>
          </p:nvSpPr>
          <p:spPr>
            <a:xfrm>
              <a:off x="873971" y="2074347"/>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cs typeface="Arial"/>
                </a:rPr>
                <a:t>簡易查詢</a:t>
              </a:r>
              <a:endParaRPr lang="en-US" altLang="zh-TW" sz="2000" dirty="0">
                <a:solidFill>
                  <a:schemeClr val="bg1">
                    <a:lumMod val="75000"/>
                  </a:schemeClr>
                </a:solidFill>
                <a:latin typeface="微軟正黑體"/>
                <a:ea typeface="微軟正黑體"/>
                <a:cs typeface="Arial"/>
              </a:endParaRPr>
            </a:p>
          </p:txBody>
        </p:sp>
      </p:grpSp>
      <p:grpSp>
        <p:nvGrpSpPr>
          <p:cNvPr id="6" name="群組 5">
            <a:extLst>
              <a:ext uri="{FF2B5EF4-FFF2-40B4-BE49-F238E27FC236}">
                <a16:creationId xmlns:a16="http://schemas.microsoft.com/office/drawing/2014/main" id="{9EA87958-F7F5-3A3C-D57A-9E656A30629D}"/>
              </a:ext>
            </a:extLst>
          </p:cNvPr>
          <p:cNvGrpSpPr/>
          <p:nvPr/>
        </p:nvGrpSpPr>
        <p:grpSpPr>
          <a:xfrm>
            <a:off x="453293" y="3942970"/>
            <a:ext cx="1739418" cy="539967"/>
            <a:chOff x="5210037" y="1961069"/>
            <a:chExt cx="1739418" cy="539967"/>
          </a:xfrm>
        </p:grpSpPr>
        <p:sp>
          <p:nvSpPr>
            <p:cNvPr id="7" name="Freeform 34">
              <a:extLst>
                <a:ext uri="{FF2B5EF4-FFF2-40B4-BE49-F238E27FC236}">
                  <a16:creationId xmlns:a16="http://schemas.microsoft.com/office/drawing/2014/main" id="{2C149846-EF4F-E674-97AF-BB02DFC7A8E0}"/>
                </a:ext>
              </a:extLst>
            </p:cNvPr>
            <p:cNvSpPr/>
            <p:nvPr/>
          </p:nvSpPr>
          <p:spPr>
            <a:xfrm>
              <a:off x="5211716" y="1961069"/>
              <a:ext cx="1737739"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1" name="文字方塊 10">
              <a:extLst>
                <a:ext uri="{FF2B5EF4-FFF2-40B4-BE49-F238E27FC236}">
                  <a16:creationId xmlns:a16="http://schemas.microsoft.com/office/drawing/2014/main" id="{E46CBBB2-FB36-CE2B-A248-96DC8036D010}"/>
                </a:ext>
              </a:extLst>
            </p:cNvPr>
            <p:cNvSpPr txBox="1"/>
            <p:nvPr/>
          </p:nvSpPr>
          <p:spPr>
            <a:xfrm>
              <a:off x="5210037" y="2071265"/>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指令查詢</a:t>
              </a:r>
            </a:p>
          </p:txBody>
        </p:sp>
      </p:grpSp>
      <p:grpSp>
        <p:nvGrpSpPr>
          <p:cNvPr id="12" name="群組 11">
            <a:extLst>
              <a:ext uri="{FF2B5EF4-FFF2-40B4-BE49-F238E27FC236}">
                <a16:creationId xmlns:a16="http://schemas.microsoft.com/office/drawing/2014/main" id="{B08BE4DF-AD64-3905-C0EB-50293FFB6629}"/>
              </a:ext>
            </a:extLst>
          </p:cNvPr>
          <p:cNvGrpSpPr/>
          <p:nvPr/>
        </p:nvGrpSpPr>
        <p:grpSpPr>
          <a:xfrm>
            <a:off x="456944" y="4655745"/>
            <a:ext cx="1816392" cy="751632"/>
            <a:chOff x="7385361" y="1754914"/>
            <a:chExt cx="1816392" cy="751632"/>
          </a:xfrm>
        </p:grpSpPr>
        <p:sp>
          <p:nvSpPr>
            <p:cNvPr id="16" name="Freeform 34">
              <a:extLst>
                <a:ext uri="{FF2B5EF4-FFF2-40B4-BE49-F238E27FC236}">
                  <a16:creationId xmlns:a16="http://schemas.microsoft.com/office/drawing/2014/main" id="{3B17C1B9-F3DD-999F-BE96-D4D643388D94}"/>
                </a:ext>
              </a:extLst>
            </p:cNvPr>
            <p:cNvSpPr/>
            <p:nvPr/>
          </p:nvSpPr>
          <p:spPr>
            <a:xfrm>
              <a:off x="7385361" y="1967165"/>
              <a:ext cx="1748251"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CFEBC6"/>
            </a:solidFill>
          </p:spPr>
          <p:txBody>
            <a:bodyPr/>
            <a:lstStyle/>
            <a:p>
              <a:endParaRPr lang="zh-TW" altLang="en-US"/>
            </a:p>
          </p:txBody>
        </p:sp>
        <p:sp>
          <p:nvSpPr>
            <p:cNvPr id="19" name="文字方塊 18">
              <a:extLst>
                <a:ext uri="{FF2B5EF4-FFF2-40B4-BE49-F238E27FC236}">
                  <a16:creationId xmlns:a16="http://schemas.microsoft.com/office/drawing/2014/main" id="{CBB29263-1C68-191E-49DD-501E23083842}"/>
                </a:ext>
              </a:extLst>
            </p:cNvPr>
            <p:cNvSpPr txBox="1"/>
            <p:nvPr/>
          </p:nvSpPr>
          <p:spPr>
            <a:xfrm>
              <a:off x="7411366" y="2076179"/>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solidFill>
                    <a:srgbClr val="000000"/>
                  </a:solidFill>
                  <a:latin typeface="微軟正黑體"/>
                  <a:ea typeface="微軟正黑體"/>
                </a:rPr>
                <a:t>智慧型選題</a:t>
              </a:r>
            </a:p>
          </p:txBody>
        </p:sp>
        <p:sp>
          <p:nvSpPr>
            <p:cNvPr id="23" name="Freeform 39">
              <a:extLst>
                <a:ext uri="{FF2B5EF4-FFF2-40B4-BE49-F238E27FC236}">
                  <a16:creationId xmlns:a16="http://schemas.microsoft.com/office/drawing/2014/main" id="{4AC952FB-9D3A-208A-B04A-D1758F10B2C3}"/>
                </a:ext>
              </a:extLst>
            </p:cNvPr>
            <p:cNvSpPr/>
            <p:nvPr/>
          </p:nvSpPr>
          <p:spPr>
            <a:xfrm>
              <a:off x="8967271" y="1754914"/>
              <a:ext cx="234482" cy="312260"/>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3" name="Freeform 29">
            <a:extLst>
              <a:ext uri="{FF2B5EF4-FFF2-40B4-BE49-F238E27FC236}">
                <a16:creationId xmlns:a16="http://schemas.microsoft.com/office/drawing/2014/main" id="{4C3BE80A-31D7-4A23-B7C5-30AD11021869}"/>
              </a:ext>
            </a:extLst>
          </p:cNvPr>
          <p:cNvSpPr/>
          <p:nvPr/>
        </p:nvSpPr>
        <p:spPr>
          <a:xfrm>
            <a:off x="-370674" y="5355347"/>
            <a:ext cx="937185" cy="1566723"/>
          </a:xfrm>
          <a:custGeom>
            <a:avLst/>
            <a:gdLst/>
            <a:ahLst/>
            <a:cxnLst/>
            <a:rect l="l" t="t" r="r" b="b"/>
            <a:pathLst>
              <a:path w="1405778" h="2350085">
                <a:moveTo>
                  <a:pt x="0" y="0"/>
                </a:moveTo>
                <a:lnTo>
                  <a:pt x="1405778" y="0"/>
                </a:lnTo>
                <a:lnTo>
                  <a:pt x="1405778" y="2350085"/>
                </a:lnTo>
                <a:lnTo>
                  <a:pt x="0" y="23500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4" name="Freeform 35">
            <a:extLst>
              <a:ext uri="{FF2B5EF4-FFF2-40B4-BE49-F238E27FC236}">
                <a16:creationId xmlns:a16="http://schemas.microsoft.com/office/drawing/2014/main" id="{18A96C24-3381-4B75-DF6C-19B6DC5B635E}"/>
              </a:ext>
            </a:extLst>
          </p:cNvPr>
          <p:cNvSpPr/>
          <p:nvPr/>
        </p:nvSpPr>
        <p:spPr>
          <a:xfrm>
            <a:off x="8931106" y="14784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71" name="群組 70">
            <a:extLst>
              <a:ext uri="{FF2B5EF4-FFF2-40B4-BE49-F238E27FC236}">
                <a16:creationId xmlns:a16="http://schemas.microsoft.com/office/drawing/2014/main" id="{EE9B3437-CEC4-DD70-7FAD-ACF99D5F62D8}"/>
              </a:ext>
            </a:extLst>
          </p:cNvPr>
          <p:cNvGrpSpPr/>
          <p:nvPr/>
        </p:nvGrpSpPr>
        <p:grpSpPr>
          <a:xfrm>
            <a:off x="7432979" y="53252"/>
            <a:ext cx="4584293" cy="1027617"/>
            <a:chOff x="7419249" y="362171"/>
            <a:chExt cx="4584293" cy="1027617"/>
          </a:xfrm>
        </p:grpSpPr>
        <p:sp>
          <p:nvSpPr>
            <p:cNvPr id="56" name="圓形箭號 19">
              <a:extLst>
                <a:ext uri="{FF2B5EF4-FFF2-40B4-BE49-F238E27FC236}">
                  <a16:creationId xmlns:a16="http://schemas.microsoft.com/office/drawing/2014/main" id="{4B4A6C73-75D4-D670-6078-5FC7818E83FA}"/>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7" name="圓形箭號 21">
              <a:extLst>
                <a:ext uri="{FF2B5EF4-FFF2-40B4-BE49-F238E27FC236}">
                  <a16:creationId xmlns:a16="http://schemas.microsoft.com/office/drawing/2014/main" id="{C81E0DF7-82BC-F966-51BC-927557EC648A}"/>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9" name="圓形箭號 23">
              <a:extLst>
                <a:ext uri="{FF2B5EF4-FFF2-40B4-BE49-F238E27FC236}">
                  <a16:creationId xmlns:a16="http://schemas.microsoft.com/office/drawing/2014/main" id="{5D036F28-794A-F2A9-AADA-6E9A31E13C1E}"/>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0" name="圓形箭號 25">
              <a:extLst>
                <a:ext uri="{FF2B5EF4-FFF2-40B4-BE49-F238E27FC236}">
                  <a16:creationId xmlns:a16="http://schemas.microsoft.com/office/drawing/2014/main" id="{9453D15A-EBE8-3D89-8F29-759539D787C6}"/>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1" name="圓形箭號 27">
              <a:extLst>
                <a:ext uri="{FF2B5EF4-FFF2-40B4-BE49-F238E27FC236}">
                  <a16:creationId xmlns:a16="http://schemas.microsoft.com/office/drawing/2014/main" id="{0FE71210-8934-AD56-8B3E-4529E84EDEBA}"/>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2" name="Freeform 35">
              <a:extLst>
                <a:ext uri="{FF2B5EF4-FFF2-40B4-BE49-F238E27FC236}">
                  <a16:creationId xmlns:a16="http://schemas.microsoft.com/office/drawing/2014/main" id="{10D9CC6C-0655-7D17-69F0-B330C9D25685}"/>
                </a:ext>
              </a:extLst>
            </p:cNvPr>
            <p:cNvSpPr/>
            <p:nvPr/>
          </p:nvSpPr>
          <p:spPr>
            <a:xfrm>
              <a:off x="8967187" y="577731"/>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63" name="TextBox 4">
              <a:extLst>
                <a:ext uri="{FF2B5EF4-FFF2-40B4-BE49-F238E27FC236}">
                  <a16:creationId xmlns:a16="http://schemas.microsoft.com/office/drawing/2014/main" id="{090828A8-6DE1-DC1B-3E45-3BEB60328706}"/>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查詢模式</a:t>
              </a:r>
            </a:p>
          </p:txBody>
        </p:sp>
        <p:sp>
          <p:nvSpPr>
            <p:cNvPr id="64" name="TextBox 4">
              <a:extLst>
                <a:ext uri="{FF2B5EF4-FFF2-40B4-BE49-F238E27FC236}">
                  <a16:creationId xmlns:a16="http://schemas.microsoft.com/office/drawing/2014/main" id="{EC3B36A0-E856-9437-0FC6-4EAC3AADDC30}"/>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66" name="TextBox 4">
              <a:extLst>
                <a:ext uri="{FF2B5EF4-FFF2-40B4-BE49-F238E27FC236}">
                  <a16:creationId xmlns:a16="http://schemas.microsoft.com/office/drawing/2014/main" id="{A4ABD136-A5A0-0E4B-8CE8-4570FF1F5C2A}"/>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68" name="TextBox 4">
              <a:extLst>
                <a:ext uri="{FF2B5EF4-FFF2-40B4-BE49-F238E27FC236}">
                  <a16:creationId xmlns:a16="http://schemas.microsoft.com/office/drawing/2014/main" id="{B90A1197-FD7E-D287-661C-743688B31805}"/>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69" name="TextBox 4">
              <a:extLst>
                <a:ext uri="{FF2B5EF4-FFF2-40B4-BE49-F238E27FC236}">
                  <a16:creationId xmlns:a16="http://schemas.microsoft.com/office/drawing/2014/main" id="{C7AD48BF-3627-5BBA-EF87-4AAB8FF68B9B}"/>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70" name="TextBox 4">
              <a:extLst>
                <a:ext uri="{FF2B5EF4-FFF2-40B4-BE49-F238E27FC236}">
                  <a16:creationId xmlns:a16="http://schemas.microsoft.com/office/drawing/2014/main" id="{CB0875F3-6764-9FCD-BBA9-522592EBE3B6}"/>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26" name="矩形: 圓角 25">
            <a:extLst>
              <a:ext uri="{FF2B5EF4-FFF2-40B4-BE49-F238E27FC236}">
                <a16:creationId xmlns:a16="http://schemas.microsoft.com/office/drawing/2014/main" id="{4AFED2C8-1D9A-4033-6B9B-AA8B98F235D6}"/>
              </a:ext>
            </a:extLst>
          </p:cNvPr>
          <p:cNvSpPr/>
          <p:nvPr/>
        </p:nvSpPr>
        <p:spPr>
          <a:xfrm>
            <a:off x="2889955" y="1671561"/>
            <a:ext cx="4131331" cy="536609"/>
          </a:xfrm>
          <a:prstGeom prst="roundRect">
            <a:avLst/>
          </a:prstGeom>
          <a:solidFill>
            <a:srgbClr val="AFE3F4"/>
          </a:solidFill>
          <a:ln>
            <a:solidFill>
              <a:srgbClr val="AFE3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a:solidFill>
                  <a:srgbClr val="754C28"/>
                </a:solidFill>
                <a:latin typeface="微軟正黑體" panose="020B0604030504040204" pitchFamily="34" charset="-120"/>
                <a:ea typeface="微軟正黑體" panose="020B0604030504040204" pitchFamily="34" charset="-120"/>
              </a:rPr>
              <a:t>模式一 </a:t>
            </a:r>
            <a:r>
              <a:rPr lang="en-US" altLang="zh-TW" sz="2400">
                <a:solidFill>
                  <a:srgbClr val="754C28"/>
                </a:solidFill>
                <a:latin typeface="微軟正黑體" panose="020B0604030504040204" pitchFamily="34" charset="-120"/>
                <a:ea typeface="微軟正黑體" panose="020B0604030504040204" pitchFamily="34" charset="-120"/>
              </a:rPr>
              <a:t>:</a:t>
            </a:r>
            <a:r>
              <a:rPr lang="zh-TW" altLang="en-US" sz="2400">
                <a:solidFill>
                  <a:srgbClr val="754C28"/>
                </a:solidFill>
                <a:latin typeface="微軟正黑體" panose="020B0604030504040204" pitchFamily="34" charset="-120"/>
                <a:ea typeface="微軟正黑體" panose="020B0604030504040204" pitchFamily="34" charset="-120"/>
              </a:rPr>
              <a:t> </a:t>
            </a:r>
            <a:r>
              <a:rPr lang="zh-TW" altLang="en-US" sz="2400" b="1">
                <a:solidFill>
                  <a:srgbClr val="754C28"/>
                </a:solidFill>
                <a:latin typeface="微軟正黑體"/>
                <a:ea typeface="微軟正黑體"/>
              </a:rPr>
              <a:t>已有</a:t>
            </a:r>
            <a:r>
              <a:rPr lang="zh-TW" altLang="en-US" sz="2400">
                <a:solidFill>
                  <a:srgbClr val="754C28"/>
                </a:solidFill>
                <a:latin typeface="微軟正黑體"/>
                <a:ea typeface="微軟正黑體"/>
              </a:rPr>
              <a:t>暫定的論文題目</a:t>
            </a:r>
          </a:p>
        </p:txBody>
      </p:sp>
      <p:pic>
        <p:nvPicPr>
          <p:cNvPr id="27" name="圖片 26">
            <a:extLst>
              <a:ext uri="{FF2B5EF4-FFF2-40B4-BE49-F238E27FC236}">
                <a16:creationId xmlns:a16="http://schemas.microsoft.com/office/drawing/2014/main" id="{60CE4542-892D-324A-6486-E78C8C0BEB97}"/>
              </a:ext>
            </a:extLst>
          </p:cNvPr>
          <p:cNvPicPr>
            <a:picLocks noChangeAspect="1"/>
          </p:cNvPicPr>
          <p:nvPr/>
        </p:nvPicPr>
        <p:blipFill>
          <a:blip r:embed="rId11"/>
          <a:stretch>
            <a:fillRect/>
          </a:stretch>
        </p:blipFill>
        <p:spPr>
          <a:xfrm>
            <a:off x="3097109" y="2736562"/>
            <a:ext cx="8199831" cy="3002540"/>
          </a:xfrm>
          <a:prstGeom prst="rect">
            <a:avLst/>
          </a:prstGeom>
        </p:spPr>
      </p:pic>
      <p:pic>
        <p:nvPicPr>
          <p:cNvPr id="29" name="圖片 28">
            <a:extLst>
              <a:ext uri="{FF2B5EF4-FFF2-40B4-BE49-F238E27FC236}">
                <a16:creationId xmlns:a16="http://schemas.microsoft.com/office/drawing/2014/main" id="{5ED9FF87-BA15-15F8-26E3-DA71ECF5C62B}"/>
              </a:ext>
            </a:extLst>
          </p:cNvPr>
          <p:cNvPicPr>
            <a:picLocks noChangeAspect="1"/>
          </p:cNvPicPr>
          <p:nvPr/>
        </p:nvPicPr>
        <p:blipFill rotWithShape="1">
          <a:blip r:embed="rId12"/>
          <a:srcRect t="305"/>
          <a:stretch/>
        </p:blipFill>
        <p:spPr>
          <a:xfrm>
            <a:off x="4735955" y="2551548"/>
            <a:ext cx="5334256" cy="3832771"/>
          </a:xfrm>
          <a:prstGeom prst="rect">
            <a:avLst/>
          </a:prstGeom>
        </p:spPr>
      </p:pic>
      <p:pic>
        <p:nvPicPr>
          <p:cNvPr id="30" name="圖片 29">
            <a:extLst>
              <a:ext uri="{FF2B5EF4-FFF2-40B4-BE49-F238E27FC236}">
                <a16:creationId xmlns:a16="http://schemas.microsoft.com/office/drawing/2014/main" id="{313BC383-0F6A-DA4C-F003-193ABE4C37D7}"/>
              </a:ext>
            </a:extLst>
          </p:cNvPr>
          <p:cNvPicPr>
            <a:picLocks noChangeAspect="1"/>
          </p:cNvPicPr>
          <p:nvPr/>
        </p:nvPicPr>
        <p:blipFill rotWithShape="1">
          <a:blip r:embed="rId13"/>
          <a:srcRect l="912" t="1246"/>
          <a:stretch/>
        </p:blipFill>
        <p:spPr>
          <a:xfrm>
            <a:off x="3359431" y="2605511"/>
            <a:ext cx="8087303" cy="3890796"/>
          </a:xfrm>
          <a:prstGeom prst="rect">
            <a:avLst/>
          </a:prstGeom>
        </p:spPr>
      </p:pic>
      <p:pic>
        <p:nvPicPr>
          <p:cNvPr id="32" name="圖片 31">
            <a:extLst>
              <a:ext uri="{FF2B5EF4-FFF2-40B4-BE49-F238E27FC236}">
                <a16:creationId xmlns:a16="http://schemas.microsoft.com/office/drawing/2014/main" id="{BD1DDA5B-3B3D-5B04-0799-77A1006F88FA}"/>
              </a:ext>
            </a:extLst>
          </p:cNvPr>
          <p:cNvPicPr>
            <a:picLocks noChangeAspect="1"/>
          </p:cNvPicPr>
          <p:nvPr/>
        </p:nvPicPr>
        <p:blipFill rotWithShape="1">
          <a:blip r:embed="rId14"/>
          <a:srcRect l="594" t="1005"/>
          <a:stretch/>
        </p:blipFill>
        <p:spPr>
          <a:xfrm>
            <a:off x="3183406" y="3031850"/>
            <a:ext cx="8196578" cy="3002540"/>
          </a:xfrm>
          <a:prstGeom prst="rect">
            <a:avLst/>
          </a:prstGeom>
        </p:spPr>
      </p:pic>
      <p:sp>
        <p:nvSpPr>
          <p:cNvPr id="33" name="矩形 32">
            <a:extLst>
              <a:ext uri="{FF2B5EF4-FFF2-40B4-BE49-F238E27FC236}">
                <a16:creationId xmlns:a16="http://schemas.microsoft.com/office/drawing/2014/main" id="{BB33C260-E836-F2D4-E768-1A85DF63762A}"/>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34" name="TextBox 3">
            <a:extLst>
              <a:ext uri="{FF2B5EF4-FFF2-40B4-BE49-F238E27FC236}">
                <a16:creationId xmlns:a16="http://schemas.microsoft.com/office/drawing/2014/main" id="{E703E251-6B84-8D48-057D-1CCB6E0A7F75}"/>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(4/9)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109565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18</a:t>
            </a:fld>
            <a:endParaRPr lang="en-US" sz="2000" dirty="0"/>
          </a:p>
        </p:txBody>
      </p:sp>
      <p:grpSp>
        <p:nvGrpSpPr>
          <p:cNvPr id="5" name="群組 4">
            <a:extLst>
              <a:ext uri="{FF2B5EF4-FFF2-40B4-BE49-F238E27FC236}">
                <a16:creationId xmlns:a16="http://schemas.microsoft.com/office/drawing/2014/main" id="{916F23FF-485E-A95F-1F02-008C6D3D1C69}"/>
              </a:ext>
            </a:extLst>
          </p:cNvPr>
          <p:cNvGrpSpPr/>
          <p:nvPr/>
        </p:nvGrpSpPr>
        <p:grpSpPr>
          <a:xfrm>
            <a:off x="452327" y="3021432"/>
            <a:ext cx="1733322" cy="539381"/>
            <a:chOff x="3038070" y="1967165"/>
            <a:chExt cx="1733322" cy="539381"/>
          </a:xfrm>
        </p:grpSpPr>
        <p:sp>
          <p:nvSpPr>
            <p:cNvPr id="13" name="Freeform 34">
              <a:extLst>
                <a:ext uri="{FF2B5EF4-FFF2-40B4-BE49-F238E27FC236}">
                  <a16:creationId xmlns:a16="http://schemas.microsoft.com/office/drawing/2014/main" id="{139B3B0B-1136-A773-BC30-B1C9B28DF910}"/>
                </a:ext>
              </a:extLst>
            </p:cNvPr>
            <p:cNvSpPr/>
            <p:nvPr/>
          </p:nvSpPr>
          <p:spPr>
            <a:xfrm>
              <a:off x="3038070" y="1967165"/>
              <a:ext cx="1733322"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7" name="文字方塊 16">
              <a:extLst>
                <a:ext uri="{FF2B5EF4-FFF2-40B4-BE49-F238E27FC236}">
                  <a16:creationId xmlns:a16="http://schemas.microsoft.com/office/drawing/2014/main" id="{A638AA90-5E1F-0BB9-7510-7B36642041FE}"/>
                </a:ext>
              </a:extLst>
            </p:cNvPr>
            <p:cNvSpPr txBox="1"/>
            <p:nvPr/>
          </p:nvSpPr>
          <p:spPr>
            <a:xfrm>
              <a:off x="3040530" y="2074891"/>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rPr>
                <a:t>進階查詢</a:t>
              </a:r>
            </a:p>
          </p:txBody>
        </p:sp>
      </p:grpSp>
      <p:grpSp>
        <p:nvGrpSpPr>
          <p:cNvPr id="10" name="群組 9">
            <a:extLst>
              <a:ext uri="{FF2B5EF4-FFF2-40B4-BE49-F238E27FC236}">
                <a16:creationId xmlns:a16="http://schemas.microsoft.com/office/drawing/2014/main" id="{D975702F-9D58-B4F9-7124-B007040638D7}"/>
              </a:ext>
            </a:extLst>
          </p:cNvPr>
          <p:cNvGrpSpPr/>
          <p:nvPr/>
        </p:nvGrpSpPr>
        <p:grpSpPr>
          <a:xfrm>
            <a:off x="436684" y="5786631"/>
            <a:ext cx="1756027" cy="539967"/>
            <a:chOff x="9565103" y="1961069"/>
            <a:chExt cx="1756027" cy="539967"/>
          </a:xfrm>
        </p:grpSpPr>
        <p:sp>
          <p:nvSpPr>
            <p:cNvPr id="65" name="Freeform 34">
              <a:extLst>
                <a:ext uri="{FF2B5EF4-FFF2-40B4-BE49-F238E27FC236}">
                  <a16:creationId xmlns:a16="http://schemas.microsoft.com/office/drawing/2014/main" id="{E35DC341-FD76-0DCE-BA34-91E41DA82339}"/>
                </a:ext>
              </a:extLst>
            </p:cNvPr>
            <p:cNvSpPr/>
            <p:nvPr/>
          </p:nvSpPr>
          <p:spPr>
            <a:xfrm>
              <a:off x="9565103" y="1961069"/>
              <a:ext cx="1756027"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67" name="文字方塊 66">
              <a:extLst>
                <a:ext uri="{FF2B5EF4-FFF2-40B4-BE49-F238E27FC236}">
                  <a16:creationId xmlns:a16="http://schemas.microsoft.com/office/drawing/2014/main" id="{8EB65FE7-0E8F-D18D-1634-E2A18C044239}"/>
                </a:ext>
              </a:extLst>
            </p:cNvPr>
            <p:cNvSpPr txBox="1"/>
            <p:nvPr/>
          </p:nvSpPr>
          <p:spPr>
            <a:xfrm>
              <a:off x="9566437" y="2071072"/>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虛擬科學家</a:t>
              </a:r>
            </a:p>
          </p:txBody>
        </p:sp>
      </p:grpSp>
      <p:grpSp>
        <p:nvGrpSpPr>
          <p:cNvPr id="9" name="群組 8">
            <a:extLst>
              <a:ext uri="{FF2B5EF4-FFF2-40B4-BE49-F238E27FC236}">
                <a16:creationId xmlns:a16="http://schemas.microsoft.com/office/drawing/2014/main" id="{0B07EDF5-7944-8253-2CA3-99CD3BAEB371}"/>
              </a:ext>
            </a:extLst>
          </p:cNvPr>
          <p:cNvGrpSpPr/>
          <p:nvPr/>
        </p:nvGrpSpPr>
        <p:grpSpPr>
          <a:xfrm>
            <a:off x="452235" y="2100988"/>
            <a:ext cx="1740476" cy="536609"/>
            <a:chOff x="858328" y="1967165"/>
            <a:chExt cx="1740476" cy="536609"/>
          </a:xfrm>
        </p:grpSpPr>
        <p:sp>
          <p:nvSpPr>
            <p:cNvPr id="14" name="Freeform 34">
              <a:extLst>
                <a:ext uri="{FF2B5EF4-FFF2-40B4-BE49-F238E27FC236}">
                  <a16:creationId xmlns:a16="http://schemas.microsoft.com/office/drawing/2014/main" id="{320CEA97-9D41-1DB7-20B3-5F010EFB6BCE}"/>
                </a:ext>
              </a:extLst>
            </p:cNvPr>
            <p:cNvSpPr/>
            <p:nvPr/>
          </p:nvSpPr>
          <p:spPr>
            <a:xfrm>
              <a:off x="858328" y="1967165"/>
              <a:ext cx="1740476" cy="536609"/>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5" name="文字方塊 14">
              <a:extLst>
                <a:ext uri="{FF2B5EF4-FFF2-40B4-BE49-F238E27FC236}">
                  <a16:creationId xmlns:a16="http://schemas.microsoft.com/office/drawing/2014/main" id="{24BCBF0D-3E56-927E-2036-7C0908CC899A}"/>
                </a:ext>
              </a:extLst>
            </p:cNvPr>
            <p:cNvSpPr txBox="1"/>
            <p:nvPr/>
          </p:nvSpPr>
          <p:spPr>
            <a:xfrm>
              <a:off x="873971" y="2074347"/>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cs typeface="Arial"/>
                </a:rPr>
                <a:t>簡易查詢</a:t>
              </a:r>
              <a:endParaRPr lang="en-US" altLang="zh-TW" sz="2000" dirty="0">
                <a:solidFill>
                  <a:schemeClr val="bg1">
                    <a:lumMod val="75000"/>
                  </a:schemeClr>
                </a:solidFill>
                <a:latin typeface="微軟正黑體"/>
                <a:ea typeface="微軟正黑體"/>
                <a:cs typeface="Arial"/>
              </a:endParaRPr>
            </a:p>
          </p:txBody>
        </p:sp>
      </p:grpSp>
      <p:grpSp>
        <p:nvGrpSpPr>
          <p:cNvPr id="6" name="群組 5">
            <a:extLst>
              <a:ext uri="{FF2B5EF4-FFF2-40B4-BE49-F238E27FC236}">
                <a16:creationId xmlns:a16="http://schemas.microsoft.com/office/drawing/2014/main" id="{9EA87958-F7F5-3A3C-D57A-9E656A30629D}"/>
              </a:ext>
            </a:extLst>
          </p:cNvPr>
          <p:cNvGrpSpPr/>
          <p:nvPr/>
        </p:nvGrpSpPr>
        <p:grpSpPr>
          <a:xfrm>
            <a:off x="453293" y="3942970"/>
            <a:ext cx="1739418" cy="539967"/>
            <a:chOff x="5210037" y="1961069"/>
            <a:chExt cx="1739418" cy="539967"/>
          </a:xfrm>
        </p:grpSpPr>
        <p:sp>
          <p:nvSpPr>
            <p:cNvPr id="7" name="Freeform 34">
              <a:extLst>
                <a:ext uri="{FF2B5EF4-FFF2-40B4-BE49-F238E27FC236}">
                  <a16:creationId xmlns:a16="http://schemas.microsoft.com/office/drawing/2014/main" id="{2C149846-EF4F-E674-97AF-BB02DFC7A8E0}"/>
                </a:ext>
              </a:extLst>
            </p:cNvPr>
            <p:cNvSpPr/>
            <p:nvPr/>
          </p:nvSpPr>
          <p:spPr>
            <a:xfrm>
              <a:off x="5211716" y="1961069"/>
              <a:ext cx="1737739"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1" name="文字方塊 10">
              <a:extLst>
                <a:ext uri="{FF2B5EF4-FFF2-40B4-BE49-F238E27FC236}">
                  <a16:creationId xmlns:a16="http://schemas.microsoft.com/office/drawing/2014/main" id="{E46CBBB2-FB36-CE2B-A248-96DC8036D010}"/>
                </a:ext>
              </a:extLst>
            </p:cNvPr>
            <p:cNvSpPr txBox="1"/>
            <p:nvPr/>
          </p:nvSpPr>
          <p:spPr>
            <a:xfrm>
              <a:off x="5210037" y="2071265"/>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指令查詢</a:t>
              </a:r>
            </a:p>
          </p:txBody>
        </p:sp>
      </p:grpSp>
      <p:grpSp>
        <p:nvGrpSpPr>
          <p:cNvPr id="12" name="群組 11">
            <a:extLst>
              <a:ext uri="{FF2B5EF4-FFF2-40B4-BE49-F238E27FC236}">
                <a16:creationId xmlns:a16="http://schemas.microsoft.com/office/drawing/2014/main" id="{B08BE4DF-AD64-3905-C0EB-50293FFB6629}"/>
              </a:ext>
            </a:extLst>
          </p:cNvPr>
          <p:cNvGrpSpPr/>
          <p:nvPr/>
        </p:nvGrpSpPr>
        <p:grpSpPr>
          <a:xfrm>
            <a:off x="456944" y="4655745"/>
            <a:ext cx="1816392" cy="751632"/>
            <a:chOff x="7385361" y="1754914"/>
            <a:chExt cx="1816392" cy="751632"/>
          </a:xfrm>
        </p:grpSpPr>
        <p:sp>
          <p:nvSpPr>
            <p:cNvPr id="16" name="Freeform 34">
              <a:extLst>
                <a:ext uri="{FF2B5EF4-FFF2-40B4-BE49-F238E27FC236}">
                  <a16:creationId xmlns:a16="http://schemas.microsoft.com/office/drawing/2014/main" id="{3B17C1B9-F3DD-999F-BE96-D4D643388D94}"/>
                </a:ext>
              </a:extLst>
            </p:cNvPr>
            <p:cNvSpPr/>
            <p:nvPr/>
          </p:nvSpPr>
          <p:spPr>
            <a:xfrm>
              <a:off x="7385361" y="1967165"/>
              <a:ext cx="1748251"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CFEBC6"/>
            </a:solidFill>
          </p:spPr>
          <p:txBody>
            <a:bodyPr/>
            <a:lstStyle/>
            <a:p>
              <a:endParaRPr lang="zh-TW" altLang="en-US"/>
            </a:p>
          </p:txBody>
        </p:sp>
        <p:sp>
          <p:nvSpPr>
            <p:cNvPr id="19" name="文字方塊 18">
              <a:extLst>
                <a:ext uri="{FF2B5EF4-FFF2-40B4-BE49-F238E27FC236}">
                  <a16:creationId xmlns:a16="http://schemas.microsoft.com/office/drawing/2014/main" id="{CBB29263-1C68-191E-49DD-501E23083842}"/>
                </a:ext>
              </a:extLst>
            </p:cNvPr>
            <p:cNvSpPr txBox="1"/>
            <p:nvPr/>
          </p:nvSpPr>
          <p:spPr>
            <a:xfrm>
              <a:off x="7411366" y="2076179"/>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a:solidFill>
                    <a:srgbClr val="000000"/>
                  </a:solidFill>
                  <a:latin typeface="微軟正黑體"/>
                  <a:ea typeface="微軟正黑體"/>
                </a:rPr>
                <a:t>智慧型選題</a:t>
              </a:r>
            </a:p>
          </p:txBody>
        </p:sp>
        <p:sp>
          <p:nvSpPr>
            <p:cNvPr id="23" name="Freeform 39">
              <a:extLst>
                <a:ext uri="{FF2B5EF4-FFF2-40B4-BE49-F238E27FC236}">
                  <a16:creationId xmlns:a16="http://schemas.microsoft.com/office/drawing/2014/main" id="{4AC952FB-9D3A-208A-B04A-D1758F10B2C3}"/>
                </a:ext>
              </a:extLst>
            </p:cNvPr>
            <p:cNvSpPr/>
            <p:nvPr/>
          </p:nvSpPr>
          <p:spPr>
            <a:xfrm>
              <a:off x="8967271" y="1754914"/>
              <a:ext cx="234482" cy="312260"/>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sp>
        <p:nvSpPr>
          <p:cNvPr id="3" name="Freeform 29">
            <a:extLst>
              <a:ext uri="{FF2B5EF4-FFF2-40B4-BE49-F238E27FC236}">
                <a16:creationId xmlns:a16="http://schemas.microsoft.com/office/drawing/2014/main" id="{4C3BE80A-31D7-4A23-B7C5-30AD11021869}"/>
              </a:ext>
            </a:extLst>
          </p:cNvPr>
          <p:cNvSpPr/>
          <p:nvPr/>
        </p:nvSpPr>
        <p:spPr>
          <a:xfrm>
            <a:off x="-370674" y="5355347"/>
            <a:ext cx="937185" cy="1566723"/>
          </a:xfrm>
          <a:custGeom>
            <a:avLst/>
            <a:gdLst/>
            <a:ahLst/>
            <a:cxnLst/>
            <a:rect l="l" t="t" r="r" b="b"/>
            <a:pathLst>
              <a:path w="1405778" h="2350085">
                <a:moveTo>
                  <a:pt x="0" y="0"/>
                </a:moveTo>
                <a:lnTo>
                  <a:pt x="1405778" y="0"/>
                </a:lnTo>
                <a:lnTo>
                  <a:pt x="1405778" y="2350085"/>
                </a:lnTo>
                <a:lnTo>
                  <a:pt x="0" y="23500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54" name="Freeform 35">
            <a:extLst>
              <a:ext uri="{FF2B5EF4-FFF2-40B4-BE49-F238E27FC236}">
                <a16:creationId xmlns:a16="http://schemas.microsoft.com/office/drawing/2014/main" id="{18A96C24-3381-4B75-DF6C-19B6DC5B635E}"/>
              </a:ext>
            </a:extLst>
          </p:cNvPr>
          <p:cNvSpPr/>
          <p:nvPr/>
        </p:nvSpPr>
        <p:spPr>
          <a:xfrm>
            <a:off x="8931106" y="14784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71" name="群組 70">
            <a:extLst>
              <a:ext uri="{FF2B5EF4-FFF2-40B4-BE49-F238E27FC236}">
                <a16:creationId xmlns:a16="http://schemas.microsoft.com/office/drawing/2014/main" id="{EE9B3437-CEC4-DD70-7FAD-ACF99D5F62D8}"/>
              </a:ext>
            </a:extLst>
          </p:cNvPr>
          <p:cNvGrpSpPr/>
          <p:nvPr/>
        </p:nvGrpSpPr>
        <p:grpSpPr>
          <a:xfrm>
            <a:off x="7432979" y="53252"/>
            <a:ext cx="4584293" cy="1027617"/>
            <a:chOff x="7419249" y="362171"/>
            <a:chExt cx="4584293" cy="1027617"/>
          </a:xfrm>
        </p:grpSpPr>
        <p:sp>
          <p:nvSpPr>
            <p:cNvPr id="56" name="圓形箭號 19">
              <a:extLst>
                <a:ext uri="{FF2B5EF4-FFF2-40B4-BE49-F238E27FC236}">
                  <a16:creationId xmlns:a16="http://schemas.microsoft.com/office/drawing/2014/main" id="{4B4A6C73-75D4-D670-6078-5FC7818E83FA}"/>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7" name="圓形箭號 21">
              <a:extLst>
                <a:ext uri="{FF2B5EF4-FFF2-40B4-BE49-F238E27FC236}">
                  <a16:creationId xmlns:a16="http://schemas.microsoft.com/office/drawing/2014/main" id="{C81E0DF7-82BC-F966-51BC-927557EC648A}"/>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9" name="圓形箭號 23">
              <a:extLst>
                <a:ext uri="{FF2B5EF4-FFF2-40B4-BE49-F238E27FC236}">
                  <a16:creationId xmlns:a16="http://schemas.microsoft.com/office/drawing/2014/main" id="{5D036F28-794A-F2A9-AADA-6E9A31E13C1E}"/>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0" name="圓形箭號 25">
              <a:extLst>
                <a:ext uri="{FF2B5EF4-FFF2-40B4-BE49-F238E27FC236}">
                  <a16:creationId xmlns:a16="http://schemas.microsoft.com/office/drawing/2014/main" id="{9453D15A-EBE8-3D89-8F29-759539D787C6}"/>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1" name="圓形箭號 27">
              <a:extLst>
                <a:ext uri="{FF2B5EF4-FFF2-40B4-BE49-F238E27FC236}">
                  <a16:creationId xmlns:a16="http://schemas.microsoft.com/office/drawing/2014/main" id="{0FE71210-8934-AD56-8B3E-4529E84EDEBA}"/>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2" name="Freeform 35">
              <a:extLst>
                <a:ext uri="{FF2B5EF4-FFF2-40B4-BE49-F238E27FC236}">
                  <a16:creationId xmlns:a16="http://schemas.microsoft.com/office/drawing/2014/main" id="{10D9CC6C-0655-7D17-69F0-B330C9D25685}"/>
                </a:ext>
              </a:extLst>
            </p:cNvPr>
            <p:cNvSpPr/>
            <p:nvPr/>
          </p:nvSpPr>
          <p:spPr>
            <a:xfrm>
              <a:off x="8967187" y="577731"/>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63" name="TextBox 4">
              <a:extLst>
                <a:ext uri="{FF2B5EF4-FFF2-40B4-BE49-F238E27FC236}">
                  <a16:creationId xmlns:a16="http://schemas.microsoft.com/office/drawing/2014/main" id="{090828A8-6DE1-DC1B-3E45-3BEB60328706}"/>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查詢模式</a:t>
              </a:r>
            </a:p>
          </p:txBody>
        </p:sp>
        <p:sp>
          <p:nvSpPr>
            <p:cNvPr id="64" name="TextBox 4">
              <a:extLst>
                <a:ext uri="{FF2B5EF4-FFF2-40B4-BE49-F238E27FC236}">
                  <a16:creationId xmlns:a16="http://schemas.microsoft.com/office/drawing/2014/main" id="{EC3B36A0-E856-9437-0FC6-4EAC3AADDC30}"/>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66" name="TextBox 4">
              <a:extLst>
                <a:ext uri="{FF2B5EF4-FFF2-40B4-BE49-F238E27FC236}">
                  <a16:creationId xmlns:a16="http://schemas.microsoft.com/office/drawing/2014/main" id="{A4ABD136-A5A0-0E4B-8CE8-4570FF1F5C2A}"/>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68" name="TextBox 4">
              <a:extLst>
                <a:ext uri="{FF2B5EF4-FFF2-40B4-BE49-F238E27FC236}">
                  <a16:creationId xmlns:a16="http://schemas.microsoft.com/office/drawing/2014/main" id="{B90A1197-FD7E-D287-661C-743688B31805}"/>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69" name="TextBox 4">
              <a:extLst>
                <a:ext uri="{FF2B5EF4-FFF2-40B4-BE49-F238E27FC236}">
                  <a16:creationId xmlns:a16="http://schemas.microsoft.com/office/drawing/2014/main" id="{C7AD48BF-3627-5BBA-EF87-4AAB8FF68B9B}"/>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70" name="TextBox 4">
              <a:extLst>
                <a:ext uri="{FF2B5EF4-FFF2-40B4-BE49-F238E27FC236}">
                  <a16:creationId xmlns:a16="http://schemas.microsoft.com/office/drawing/2014/main" id="{CB0875F3-6764-9FCD-BBA9-522592EBE3B6}"/>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26" name="矩形: 圓角 25">
            <a:extLst>
              <a:ext uri="{FF2B5EF4-FFF2-40B4-BE49-F238E27FC236}">
                <a16:creationId xmlns:a16="http://schemas.microsoft.com/office/drawing/2014/main" id="{4AFED2C8-1D9A-4033-6B9B-AA8B98F235D6}"/>
              </a:ext>
            </a:extLst>
          </p:cNvPr>
          <p:cNvSpPr/>
          <p:nvPr/>
        </p:nvSpPr>
        <p:spPr>
          <a:xfrm>
            <a:off x="2889955" y="1671561"/>
            <a:ext cx="4131331" cy="536609"/>
          </a:xfrm>
          <a:prstGeom prst="roundRect">
            <a:avLst/>
          </a:prstGeom>
          <a:solidFill>
            <a:srgbClr val="AFE3F4"/>
          </a:solidFill>
          <a:ln>
            <a:solidFill>
              <a:srgbClr val="AFE3F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a:solidFill>
                  <a:srgbClr val="754C28"/>
                </a:solidFill>
                <a:latin typeface="微軟正黑體" panose="020B0604030504040204" pitchFamily="34" charset="-120"/>
                <a:ea typeface="微軟正黑體" panose="020B0604030504040204" pitchFamily="34" charset="-120"/>
              </a:rPr>
              <a:t>模式二 </a:t>
            </a:r>
            <a:r>
              <a:rPr lang="en-US" altLang="zh-TW" sz="2400">
                <a:solidFill>
                  <a:srgbClr val="754C28"/>
                </a:solidFill>
                <a:latin typeface="微軟正黑體" panose="020B0604030504040204" pitchFamily="34" charset="-120"/>
                <a:ea typeface="微軟正黑體" panose="020B0604030504040204" pitchFamily="34" charset="-120"/>
              </a:rPr>
              <a:t>:</a:t>
            </a:r>
            <a:r>
              <a:rPr lang="zh-TW" altLang="en-US" sz="2400">
                <a:solidFill>
                  <a:srgbClr val="754C28"/>
                </a:solidFill>
                <a:latin typeface="微軟正黑體" panose="020B0604030504040204" pitchFamily="34" charset="-120"/>
                <a:ea typeface="微軟正黑體" panose="020B0604030504040204" pitchFamily="34" charset="-120"/>
              </a:rPr>
              <a:t> </a:t>
            </a:r>
            <a:r>
              <a:rPr lang="zh-TW" altLang="en-US" sz="2400" b="1">
                <a:solidFill>
                  <a:srgbClr val="754C28"/>
                </a:solidFill>
                <a:latin typeface="微軟正黑體"/>
                <a:ea typeface="微軟正黑體"/>
              </a:rPr>
              <a:t>尚無</a:t>
            </a:r>
            <a:r>
              <a:rPr lang="zh-TW" altLang="en-US" sz="2400">
                <a:solidFill>
                  <a:srgbClr val="754C28"/>
                </a:solidFill>
                <a:latin typeface="微軟正黑體"/>
                <a:ea typeface="微軟正黑體"/>
              </a:rPr>
              <a:t>暫定的論文題目</a:t>
            </a:r>
          </a:p>
        </p:txBody>
      </p:sp>
      <p:pic>
        <p:nvPicPr>
          <p:cNvPr id="8" name="圖片 7">
            <a:extLst>
              <a:ext uri="{FF2B5EF4-FFF2-40B4-BE49-F238E27FC236}">
                <a16:creationId xmlns:a16="http://schemas.microsoft.com/office/drawing/2014/main" id="{4EC97072-687B-5ED8-8F0C-8EB6FA06AE36}"/>
              </a:ext>
            </a:extLst>
          </p:cNvPr>
          <p:cNvPicPr>
            <a:picLocks noChangeAspect="1"/>
          </p:cNvPicPr>
          <p:nvPr/>
        </p:nvPicPr>
        <p:blipFill>
          <a:blip r:embed="rId11"/>
          <a:stretch>
            <a:fillRect/>
          </a:stretch>
        </p:blipFill>
        <p:spPr>
          <a:xfrm>
            <a:off x="3189702" y="2381861"/>
            <a:ext cx="8045537" cy="4044703"/>
          </a:xfrm>
          <a:prstGeom prst="rect">
            <a:avLst/>
          </a:prstGeom>
        </p:spPr>
      </p:pic>
      <p:pic>
        <p:nvPicPr>
          <p:cNvPr id="20" name="圖片 19">
            <a:extLst>
              <a:ext uri="{FF2B5EF4-FFF2-40B4-BE49-F238E27FC236}">
                <a16:creationId xmlns:a16="http://schemas.microsoft.com/office/drawing/2014/main" id="{F20F2512-6275-C68A-4CE4-42DCE27C77B3}"/>
              </a:ext>
            </a:extLst>
          </p:cNvPr>
          <p:cNvPicPr>
            <a:picLocks noChangeAspect="1"/>
          </p:cNvPicPr>
          <p:nvPr/>
        </p:nvPicPr>
        <p:blipFill rotWithShape="1">
          <a:blip r:embed="rId12"/>
          <a:srcRect l="308" t="1782"/>
          <a:stretch/>
        </p:blipFill>
        <p:spPr>
          <a:xfrm>
            <a:off x="3175549" y="2475389"/>
            <a:ext cx="8121391" cy="3892136"/>
          </a:xfrm>
          <a:prstGeom prst="rect">
            <a:avLst/>
          </a:prstGeom>
        </p:spPr>
      </p:pic>
      <p:pic>
        <p:nvPicPr>
          <p:cNvPr id="22" name="圖片 21">
            <a:extLst>
              <a:ext uri="{FF2B5EF4-FFF2-40B4-BE49-F238E27FC236}">
                <a16:creationId xmlns:a16="http://schemas.microsoft.com/office/drawing/2014/main" id="{537C93DD-7CB6-AD6B-4DA9-D1D1441ED391}"/>
              </a:ext>
            </a:extLst>
          </p:cNvPr>
          <p:cNvPicPr>
            <a:picLocks noChangeAspect="1"/>
          </p:cNvPicPr>
          <p:nvPr/>
        </p:nvPicPr>
        <p:blipFill>
          <a:blip r:embed="rId13"/>
          <a:stretch>
            <a:fillRect/>
          </a:stretch>
        </p:blipFill>
        <p:spPr>
          <a:xfrm>
            <a:off x="4654955" y="2747762"/>
            <a:ext cx="5961297" cy="3736575"/>
          </a:xfrm>
          <a:prstGeom prst="rect">
            <a:avLst/>
          </a:prstGeom>
        </p:spPr>
      </p:pic>
      <p:sp>
        <p:nvSpPr>
          <p:cNvPr id="24" name="矩形 23">
            <a:extLst>
              <a:ext uri="{FF2B5EF4-FFF2-40B4-BE49-F238E27FC236}">
                <a16:creationId xmlns:a16="http://schemas.microsoft.com/office/drawing/2014/main" id="{CC5BAF4C-E572-62BE-C988-943C784CAFC8}"/>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25" name="TextBox 3">
            <a:extLst>
              <a:ext uri="{FF2B5EF4-FFF2-40B4-BE49-F238E27FC236}">
                <a16:creationId xmlns:a16="http://schemas.microsoft.com/office/drawing/2014/main" id="{0273E36B-0876-2CF1-2DCC-6632EF65808D}"/>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(5/9)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216939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35">
            <a:extLst>
              <a:ext uri="{FF2B5EF4-FFF2-40B4-BE49-F238E27FC236}">
                <a16:creationId xmlns:a16="http://schemas.microsoft.com/office/drawing/2014/main" id="{08B8D08F-E003-A7CC-9920-6C52F38AA17F}"/>
              </a:ext>
            </a:extLst>
          </p:cNvPr>
          <p:cNvSpPr/>
          <p:nvPr/>
        </p:nvSpPr>
        <p:spPr>
          <a:xfrm>
            <a:off x="8931106" y="14784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19</a:t>
            </a:fld>
            <a:endParaRPr lang="en-US" sz="2000" dirty="0"/>
          </a:p>
        </p:txBody>
      </p:sp>
      <p:grpSp>
        <p:nvGrpSpPr>
          <p:cNvPr id="5" name="群組 4">
            <a:extLst>
              <a:ext uri="{FF2B5EF4-FFF2-40B4-BE49-F238E27FC236}">
                <a16:creationId xmlns:a16="http://schemas.microsoft.com/office/drawing/2014/main" id="{916F23FF-485E-A95F-1F02-008C6D3D1C69}"/>
              </a:ext>
            </a:extLst>
          </p:cNvPr>
          <p:cNvGrpSpPr/>
          <p:nvPr/>
        </p:nvGrpSpPr>
        <p:grpSpPr>
          <a:xfrm>
            <a:off x="452327" y="3021432"/>
            <a:ext cx="1733322" cy="539381"/>
            <a:chOff x="3038070" y="1967165"/>
            <a:chExt cx="1733322" cy="539381"/>
          </a:xfrm>
        </p:grpSpPr>
        <p:sp>
          <p:nvSpPr>
            <p:cNvPr id="13" name="Freeform 34">
              <a:extLst>
                <a:ext uri="{FF2B5EF4-FFF2-40B4-BE49-F238E27FC236}">
                  <a16:creationId xmlns:a16="http://schemas.microsoft.com/office/drawing/2014/main" id="{139B3B0B-1136-A773-BC30-B1C9B28DF910}"/>
                </a:ext>
              </a:extLst>
            </p:cNvPr>
            <p:cNvSpPr/>
            <p:nvPr/>
          </p:nvSpPr>
          <p:spPr>
            <a:xfrm>
              <a:off x="3038070" y="1967165"/>
              <a:ext cx="1733322"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7" name="文字方塊 16">
              <a:extLst>
                <a:ext uri="{FF2B5EF4-FFF2-40B4-BE49-F238E27FC236}">
                  <a16:creationId xmlns:a16="http://schemas.microsoft.com/office/drawing/2014/main" id="{A638AA90-5E1F-0BB9-7510-7B36642041FE}"/>
                </a:ext>
              </a:extLst>
            </p:cNvPr>
            <p:cNvSpPr txBox="1"/>
            <p:nvPr/>
          </p:nvSpPr>
          <p:spPr>
            <a:xfrm>
              <a:off x="3040530" y="2074891"/>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rPr>
                <a:t>進階查詢</a:t>
              </a:r>
            </a:p>
          </p:txBody>
        </p:sp>
      </p:grpSp>
      <p:grpSp>
        <p:nvGrpSpPr>
          <p:cNvPr id="10" name="群組 9">
            <a:extLst>
              <a:ext uri="{FF2B5EF4-FFF2-40B4-BE49-F238E27FC236}">
                <a16:creationId xmlns:a16="http://schemas.microsoft.com/office/drawing/2014/main" id="{D975702F-9D58-B4F9-7124-B007040638D7}"/>
              </a:ext>
            </a:extLst>
          </p:cNvPr>
          <p:cNvGrpSpPr/>
          <p:nvPr/>
        </p:nvGrpSpPr>
        <p:grpSpPr>
          <a:xfrm>
            <a:off x="436684" y="5786631"/>
            <a:ext cx="1756027" cy="539967"/>
            <a:chOff x="9565103" y="1961069"/>
            <a:chExt cx="1756027" cy="539967"/>
          </a:xfrm>
        </p:grpSpPr>
        <p:sp>
          <p:nvSpPr>
            <p:cNvPr id="65" name="Freeform 34">
              <a:extLst>
                <a:ext uri="{FF2B5EF4-FFF2-40B4-BE49-F238E27FC236}">
                  <a16:creationId xmlns:a16="http://schemas.microsoft.com/office/drawing/2014/main" id="{E35DC341-FD76-0DCE-BA34-91E41DA82339}"/>
                </a:ext>
              </a:extLst>
            </p:cNvPr>
            <p:cNvSpPr/>
            <p:nvPr/>
          </p:nvSpPr>
          <p:spPr>
            <a:xfrm>
              <a:off x="9565103" y="1961069"/>
              <a:ext cx="1756027"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D"/>
            </a:solidFill>
          </p:spPr>
          <p:txBody>
            <a:bodyPr/>
            <a:lstStyle/>
            <a:p>
              <a:endParaRPr lang="zh-TW" altLang="en-US"/>
            </a:p>
          </p:txBody>
        </p:sp>
        <p:sp>
          <p:nvSpPr>
            <p:cNvPr id="67" name="文字方塊 66">
              <a:extLst>
                <a:ext uri="{FF2B5EF4-FFF2-40B4-BE49-F238E27FC236}">
                  <a16:creationId xmlns:a16="http://schemas.microsoft.com/office/drawing/2014/main" id="{8EB65FE7-0E8F-D18D-1634-E2A18C044239}"/>
                </a:ext>
              </a:extLst>
            </p:cNvPr>
            <p:cNvSpPr txBox="1"/>
            <p:nvPr/>
          </p:nvSpPr>
          <p:spPr>
            <a:xfrm>
              <a:off x="9566437" y="2071072"/>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latin typeface="微軟正黑體"/>
                  <a:ea typeface="微軟正黑體"/>
                  <a:cs typeface="Arial"/>
                </a:rPr>
                <a:t>虛擬科學家</a:t>
              </a:r>
            </a:p>
          </p:txBody>
        </p:sp>
      </p:grpSp>
      <p:grpSp>
        <p:nvGrpSpPr>
          <p:cNvPr id="9" name="群組 8">
            <a:extLst>
              <a:ext uri="{FF2B5EF4-FFF2-40B4-BE49-F238E27FC236}">
                <a16:creationId xmlns:a16="http://schemas.microsoft.com/office/drawing/2014/main" id="{0B07EDF5-7944-8253-2CA3-99CD3BAEB371}"/>
              </a:ext>
            </a:extLst>
          </p:cNvPr>
          <p:cNvGrpSpPr/>
          <p:nvPr/>
        </p:nvGrpSpPr>
        <p:grpSpPr>
          <a:xfrm>
            <a:off x="452235" y="2100988"/>
            <a:ext cx="1740476" cy="536609"/>
            <a:chOff x="858328" y="1967165"/>
            <a:chExt cx="1740476" cy="536609"/>
          </a:xfrm>
        </p:grpSpPr>
        <p:sp>
          <p:nvSpPr>
            <p:cNvPr id="14" name="Freeform 34">
              <a:extLst>
                <a:ext uri="{FF2B5EF4-FFF2-40B4-BE49-F238E27FC236}">
                  <a16:creationId xmlns:a16="http://schemas.microsoft.com/office/drawing/2014/main" id="{320CEA97-9D41-1DB7-20B3-5F010EFB6BCE}"/>
                </a:ext>
              </a:extLst>
            </p:cNvPr>
            <p:cNvSpPr/>
            <p:nvPr/>
          </p:nvSpPr>
          <p:spPr>
            <a:xfrm>
              <a:off x="858328" y="1967165"/>
              <a:ext cx="1740476" cy="536609"/>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5" name="文字方塊 14">
              <a:extLst>
                <a:ext uri="{FF2B5EF4-FFF2-40B4-BE49-F238E27FC236}">
                  <a16:creationId xmlns:a16="http://schemas.microsoft.com/office/drawing/2014/main" id="{24BCBF0D-3E56-927E-2036-7C0908CC899A}"/>
                </a:ext>
              </a:extLst>
            </p:cNvPr>
            <p:cNvSpPr txBox="1"/>
            <p:nvPr/>
          </p:nvSpPr>
          <p:spPr>
            <a:xfrm>
              <a:off x="873971" y="2074347"/>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chemeClr val="bg1">
                      <a:lumMod val="75000"/>
                    </a:schemeClr>
                  </a:solidFill>
                  <a:latin typeface="微軟正黑體"/>
                  <a:ea typeface="微軟正黑體"/>
                  <a:cs typeface="Arial"/>
                </a:rPr>
                <a:t>簡易查詢</a:t>
              </a:r>
              <a:endParaRPr lang="en-US" altLang="zh-TW" sz="2000" dirty="0">
                <a:solidFill>
                  <a:schemeClr val="bg1">
                    <a:lumMod val="75000"/>
                  </a:schemeClr>
                </a:solidFill>
                <a:latin typeface="微軟正黑體"/>
                <a:ea typeface="微軟正黑體"/>
                <a:cs typeface="Arial"/>
              </a:endParaRPr>
            </a:p>
          </p:txBody>
        </p:sp>
      </p:grpSp>
      <p:grpSp>
        <p:nvGrpSpPr>
          <p:cNvPr id="6" name="群組 5">
            <a:extLst>
              <a:ext uri="{FF2B5EF4-FFF2-40B4-BE49-F238E27FC236}">
                <a16:creationId xmlns:a16="http://schemas.microsoft.com/office/drawing/2014/main" id="{9EA87958-F7F5-3A3C-D57A-9E656A30629D}"/>
              </a:ext>
            </a:extLst>
          </p:cNvPr>
          <p:cNvGrpSpPr/>
          <p:nvPr/>
        </p:nvGrpSpPr>
        <p:grpSpPr>
          <a:xfrm>
            <a:off x="453293" y="3942970"/>
            <a:ext cx="1739418" cy="539967"/>
            <a:chOff x="5210037" y="1961069"/>
            <a:chExt cx="1739418" cy="539967"/>
          </a:xfrm>
        </p:grpSpPr>
        <p:sp>
          <p:nvSpPr>
            <p:cNvPr id="7" name="Freeform 34">
              <a:extLst>
                <a:ext uri="{FF2B5EF4-FFF2-40B4-BE49-F238E27FC236}">
                  <a16:creationId xmlns:a16="http://schemas.microsoft.com/office/drawing/2014/main" id="{2C149846-EF4F-E674-97AF-BB02DFC7A8E0}"/>
                </a:ext>
              </a:extLst>
            </p:cNvPr>
            <p:cNvSpPr/>
            <p:nvPr/>
          </p:nvSpPr>
          <p:spPr>
            <a:xfrm>
              <a:off x="5211716" y="1961069"/>
              <a:ext cx="1737739" cy="539967"/>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11" name="文字方塊 10">
              <a:extLst>
                <a:ext uri="{FF2B5EF4-FFF2-40B4-BE49-F238E27FC236}">
                  <a16:creationId xmlns:a16="http://schemas.microsoft.com/office/drawing/2014/main" id="{E46CBBB2-FB36-CE2B-A248-96DC8036D010}"/>
                </a:ext>
              </a:extLst>
            </p:cNvPr>
            <p:cNvSpPr txBox="1"/>
            <p:nvPr/>
          </p:nvSpPr>
          <p:spPr>
            <a:xfrm>
              <a:off x="5210037" y="2071265"/>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cs typeface="Arial"/>
                </a:rPr>
                <a:t>指令查詢</a:t>
              </a:r>
            </a:p>
          </p:txBody>
        </p:sp>
      </p:grpSp>
      <p:grpSp>
        <p:nvGrpSpPr>
          <p:cNvPr id="8" name="群組 7">
            <a:extLst>
              <a:ext uri="{FF2B5EF4-FFF2-40B4-BE49-F238E27FC236}">
                <a16:creationId xmlns:a16="http://schemas.microsoft.com/office/drawing/2014/main" id="{70E351D0-4DA6-C3AD-B78B-473B349A48CC}"/>
              </a:ext>
            </a:extLst>
          </p:cNvPr>
          <p:cNvGrpSpPr/>
          <p:nvPr/>
        </p:nvGrpSpPr>
        <p:grpSpPr>
          <a:xfrm>
            <a:off x="452327" y="4865094"/>
            <a:ext cx="1750746" cy="539381"/>
            <a:chOff x="7385361" y="1967165"/>
            <a:chExt cx="1750746" cy="539381"/>
          </a:xfrm>
        </p:grpSpPr>
        <p:sp>
          <p:nvSpPr>
            <p:cNvPr id="18" name="Freeform 34">
              <a:extLst>
                <a:ext uri="{FF2B5EF4-FFF2-40B4-BE49-F238E27FC236}">
                  <a16:creationId xmlns:a16="http://schemas.microsoft.com/office/drawing/2014/main" id="{2E2B8E0E-97B0-6CD9-5B02-0838036766F2}"/>
                </a:ext>
              </a:extLst>
            </p:cNvPr>
            <p:cNvSpPr/>
            <p:nvPr/>
          </p:nvSpPr>
          <p:spPr>
            <a:xfrm>
              <a:off x="7385361" y="1967165"/>
              <a:ext cx="1748251" cy="53938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bg1">
                <a:lumMod val="95000"/>
              </a:schemeClr>
            </a:solidFill>
          </p:spPr>
          <p:txBody>
            <a:bodyPr/>
            <a:lstStyle/>
            <a:p>
              <a:endParaRPr lang="zh-TW" altLang="en-US"/>
            </a:p>
          </p:txBody>
        </p:sp>
        <p:sp>
          <p:nvSpPr>
            <p:cNvPr id="20" name="文字方塊 19">
              <a:extLst>
                <a:ext uri="{FF2B5EF4-FFF2-40B4-BE49-F238E27FC236}">
                  <a16:creationId xmlns:a16="http://schemas.microsoft.com/office/drawing/2014/main" id="{A54BC930-BE9E-8CB3-35A0-B716B46AEC55}"/>
                </a:ext>
              </a:extLst>
            </p:cNvPr>
            <p:cNvSpPr txBox="1"/>
            <p:nvPr/>
          </p:nvSpPr>
          <p:spPr>
            <a:xfrm>
              <a:off x="7411366" y="2076179"/>
              <a:ext cx="1724741" cy="36933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BFBFBF"/>
                  </a:solidFill>
                  <a:latin typeface="微軟正黑體"/>
                  <a:ea typeface="微軟正黑體"/>
                </a:rPr>
                <a:t>智慧型選題</a:t>
              </a:r>
            </a:p>
          </p:txBody>
        </p:sp>
      </p:grpSp>
      <p:sp>
        <p:nvSpPr>
          <p:cNvPr id="21" name="Freeform 39">
            <a:extLst>
              <a:ext uri="{FF2B5EF4-FFF2-40B4-BE49-F238E27FC236}">
                <a16:creationId xmlns:a16="http://schemas.microsoft.com/office/drawing/2014/main" id="{104B73C6-2AF8-C1B3-7B65-AB4D2B5A2072}"/>
              </a:ext>
            </a:extLst>
          </p:cNvPr>
          <p:cNvSpPr/>
          <p:nvPr/>
        </p:nvSpPr>
        <p:spPr>
          <a:xfrm>
            <a:off x="1973630" y="5600456"/>
            <a:ext cx="234482" cy="312260"/>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22" name="TextBox 4">
            <a:extLst>
              <a:ext uri="{FF2B5EF4-FFF2-40B4-BE49-F238E27FC236}">
                <a16:creationId xmlns:a16="http://schemas.microsoft.com/office/drawing/2014/main" id="{E1E337F3-C52D-552B-A2AE-FFEF6D283D7B}"/>
              </a:ext>
            </a:extLst>
          </p:cNvPr>
          <p:cNvSpPr txBox="1"/>
          <p:nvPr/>
        </p:nvSpPr>
        <p:spPr>
          <a:xfrm>
            <a:off x="3214075" y="1596760"/>
            <a:ext cx="2755405" cy="4944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a:solidFill>
                  <a:srgbClr val="754C28"/>
                </a:solidFill>
                <a:latin typeface="微軟正黑體"/>
                <a:ea typeface="微軟正黑體"/>
              </a:rPr>
              <a:t>會員登入</a:t>
            </a:r>
            <a:r>
              <a:rPr lang="zh-TW" altLang="en-US" sz="2400" dirty="0">
                <a:solidFill>
                  <a:srgbClr val="754C28"/>
                </a:solidFill>
                <a:latin typeface="微軟正黑體"/>
                <a:ea typeface="微軟正黑體"/>
              </a:rPr>
              <a:t>限定功能！</a:t>
            </a:r>
            <a:endParaRPr lang="en-US" altLang="zh-TW" sz="2400" dirty="0">
              <a:solidFill>
                <a:srgbClr val="000000"/>
              </a:solidFill>
              <a:latin typeface="Calibri" panose="020F0502020204030204"/>
              <a:ea typeface="微軟正黑體"/>
              <a:cs typeface="Calibri" panose="020F0502020204030204"/>
            </a:endParaRPr>
          </a:p>
        </p:txBody>
      </p:sp>
      <p:sp>
        <p:nvSpPr>
          <p:cNvPr id="25" name="Freeform 71">
            <a:extLst>
              <a:ext uri="{FF2B5EF4-FFF2-40B4-BE49-F238E27FC236}">
                <a16:creationId xmlns:a16="http://schemas.microsoft.com/office/drawing/2014/main" id="{262180D7-D9B9-4B22-03BB-FC9E4730DBBA}"/>
              </a:ext>
            </a:extLst>
          </p:cNvPr>
          <p:cNvSpPr/>
          <p:nvPr/>
        </p:nvSpPr>
        <p:spPr>
          <a:xfrm>
            <a:off x="2582443" y="1627047"/>
            <a:ext cx="545367" cy="532477"/>
          </a:xfrm>
          <a:custGeom>
            <a:avLst/>
            <a:gdLst/>
            <a:ahLst/>
            <a:cxnLst/>
            <a:rect l="l" t="t" r="r" b="b"/>
            <a:pathLst>
              <a:path w="818051" h="798715">
                <a:moveTo>
                  <a:pt x="0" y="0"/>
                </a:moveTo>
                <a:lnTo>
                  <a:pt x="818051" y="0"/>
                </a:lnTo>
                <a:lnTo>
                  <a:pt x="818051" y="798716"/>
                </a:lnTo>
                <a:lnTo>
                  <a:pt x="0" y="7987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群組 46">
            <a:extLst>
              <a:ext uri="{FF2B5EF4-FFF2-40B4-BE49-F238E27FC236}">
                <a16:creationId xmlns:a16="http://schemas.microsoft.com/office/drawing/2014/main" id="{E1F87DBF-1267-0133-F094-B995AF0B2B31}"/>
              </a:ext>
            </a:extLst>
          </p:cNvPr>
          <p:cNvGrpSpPr/>
          <p:nvPr/>
        </p:nvGrpSpPr>
        <p:grpSpPr>
          <a:xfrm>
            <a:off x="7432979" y="53252"/>
            <a:ext cx="4584293" cy="1027617"/>
            <a:chOff x="7419249" y="362171"/>
            <a:chExt cx="4584293" cy="1027617"/>
          </a:xfrm>
        </p:grpSpPr>
        <p:sp>
          <p:nvSpPr>
            <p:cNvPr id="42" name="圓形箭號 19">
              <a:extLst>
                <a:ext uri="{FF2B5EF4-FFF2-40B4-BE49-F238E27FC236}">
                  <a16:creationId xmlns:a16="http://schemas.microsoft.com/office/drawing/2014/main" id="{ABE99B72-75FB-DFFF-4979-F55F7815690E}"/>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43" name="圓形箭號 21">
              <a:extLst>
                <a:ext uri="{FF2B5EF4-FFF2-40B4-BE49-F238E27FC236}">
                  <a16:creationId xmlns:a16="http://schemas.microsoft.com/office/drawing/2014/main" id="{A28DDC24-E75A-5738-FC10-8754858350E9}"/>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44" name="圓形箭號 23">
              <a:extLst>
                <a:ext uri="{FF2B5EF4-FFF2-40B4-BE49-F238E27FC236}">
                  <a16:creationId xmlns:a16="http://schemas.microsoft.com/office/drawing/2014/main" id="{178A0E07-CFDF-A3E4-C27B-19856CEF8BE0}"/>
                </a:ext>
              </a:extLst>
            </p:cNvPr>
            <p:cNvSpPr/>
            <p:nvPr/>
          </p:nvSpPr>
          <p:spPr>
            <a:xfrm rot="10800000" flipH="1">
              <a:off x="968219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45" name="圓形箭號 25">
              <a:extLst>
                <a:ext uri="{FF2B5EF4-FFF2-40B4-BE49-F238E27FC236}">
                  <a16:creationId xmlns:a16="http://schemas.microsoft.com/office/drawing/2014/main" id="{E8903296-A10D-61B5-780B-D10F1725EE70}"/>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46" name="圓形箭號 27">
              <a:extLst>
                <a:ext uri="{FF2B5EF4-FFF2-40B4-BE49-F238E27FC236}">
                  <a16:creationId xmlns:a16="http://schemas.microsoft.com/office/drawing/2014/main" id="{E3FA50E8-9313-0DF2-3AFE-B1E148C51C6F}"/>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19" name="Freeform 35">
              <a:extLst>
                <a:ext uri="{FF2B5EF4-FFF2-40B4-BE49-F238E27FC236}">
                  <a16:creationId xmlns:a16="http://schemas.microsoft.com/office/drawing/2014/main" id="{75FB8A7A-1C52-FEEE-BD1D-1F579078FBE9}"/>
                </a:ext>
              </a:extLst>
            </p:cNvPr>
            <p:cNvSpPr/>
            <p:nvPr/>
          </p:nvSpPr>
          <p:spPr>
            <a:xfrm>
              <a:off x="8967187" y="577731"/>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3" name="TextBox 4">
              <a:extLst>
                <a:ext uri="{FF2B5EF4-FFF2-40B4-BE49-F238E27FC236}">
                  <a16:creationId xmlns:a16="http://schemas.microsoft.com/office/drawing/2014/main" id="{CE36FD05-3A20-F29F-24B4-BBE7C9261D08}"/>
                </a:ext>
              </a:extLst>
            </p:cNvPr>
            <p:cNvSpPr txBox="1"/>
            <p:nvPr/>
          </p:nvSpPr>
          <p:spPr>
            <a:xfrm>
              <a:off x="9110168" y="76391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查詢模式</a:t>
              </a:r>
            </a:p>
          </p:txBody>
        </p:sp>
        <p:sp>
          <p:nvSpPr>
            <p:cNvPr id="24" name="TextBox 4">
              <a:extLst>
                <a:ext uri="{FF2B5EF4-FFF2-40B4-BE49-F238E27FC236}">
                  <a16:creationId xmlns:a16="http://schemas.microsoft.com/office/drawing/2014/main" id="{DA061544-DF9A-8D6F-F39B-F473D86A6B10}"/>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28" name="TextBox 4">
              <a:extLst>
                <a:ext uri="{FF2B5EF4-FFF2-40B4-BE49-F238E27FC236}">
                  <a16:creationId xmlns:a16="http://schemas.microsoft.com/office/drawing/2014/main" id="{804EC9EE-2F70-E566-B1AC-5ECF4768D0C2}"/>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31" name="TextBox 4">
              <a:extLst>
                <a:ext uri="{FF2B5EF4-FFF2-40B4-BE49-F238E27FC236}">
                  <a16:creationId xmlns:a16="http://schemas.microsoft.com/office/drawing/2014/main" id="{1E080191-BBE0-71EF-0F40-5A9062976F85}"/>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40" name="TextBox 4">
              <a:extLst>
                <a:ext uri="{FF2B5EF4-FFF2-40B4-BE49-F238E27FC236}">
                  <a16:creationId xmlns:a16="http://schemas.microsoft.com/office/drawing/2014/main" id="{974F00D6-C9D2-C511-36F5-ACBAA0A16C60}"/>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41" name="TextBox 4">
              <a:extLst>
                <a:ext uri="{FF2B5EF4-FFF2-40B4-BE49-F238E27FC236}">
                  <a16:creationId xmlns:a16="http://schemas.microsoft.com/office/drawing/2014/main" id="{1D26E6CB-AACD-D8B4-B008-009E24050D1D}"/>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pic>
        <p:nvPicPr>
          <p:cNvPr id="4" name="圖片 3">
            <a:extLst>
              <a:ext uri="{FF2B5EF4-FFF2-40B4-BE49-F238E27FC236}">
                <a16:creationId xmlns:a16="http://schemas.microsoft.com/office/drawing/2014/main" id="{BFB5DE04-1F6D-EB1B-FE6C-808B1E4CAB0B}"/>
              </a:ext>
            </a:extLst>
          </p:cNvPr>
          <p:cNvPicPr>
            <a:picLocks noChangeAspect="1"/>
          </p:cNvPicPr>
          <p:nvPr/>
        </p:nvPicPr>
        <p:blipFill>
          <a:blip r:embed="rId11"/>
          <a:stretch>
            <a:fillRect/>
          </a:stretch>
        </p:blipFill>
        <p:spPr>
          <a:xfrm>
            <a:off x="3375564" y="2705501"/>
            <a:ext cx="8055038" cy="2430991"/>
          </a:xfrm>
          <a:prstGeom prst="rect">
            <a:avLst/>
          </a:prstGeom>
        </p:spPr>
      </p:pic>
      <p:pic>
        <p:nvPicPr>
          <p:cNvPr id="27" name="圖片 26">
            <a:extLst>
              <a:ext uri="{FF2B5EF4-FFF2-40B4-BE49-F238E27FC236}">
                <a16:creationId xmlns:a16="http://schemas.microsoft.com/office/drawing/2014/main" id="{55C39D5F-A73A-76EF-CA0E-1492180CC5B0}"/>
              </a:ext>
            </a:extLst>
          </p:cNvPr>
          <p:cNvPicPr>
            <a:picLocks noChangeAspect="1"/>
          </p:cNvPicPr>
          <p:nvPr/>
        </p:nvPicPr>
        <p:blipFill>
          <a:blip r:embed="rId12"/>
          <a:stretch>
            <a:fillRect/>
          </a:stretch>
        </p:blipFill>
        <p:spPr>
          <a:xfrm>
            <a:off x="3375564" y="2705501"/>
            <a:ext cx="8055038" cy="3330509"/>
          </a:xfrm>
          <a:prstGeom prst="rect">
            <a:avLst/>
          </a:prstGeom>
        </p:spPr>
      </p:pic>
      <p:pic>
        <p:nvPicPr>
          <p:cNvPr id="30" name="圖片 29">
            <a:extLst>
              <a:ext uri="{FF2B5EF4-FFF2-40B4-BE49-F238E27FC236}">
                <a16:creationId xmlns:a16="http://schemas.microsoft.com/office/drawing/2014/main" id="{C3A33A4E-9C0F-2F82-557C-80BBBD340AC0}"/>
              </a:ext>
            </a:extLst>
          </p:cNvPr>
          <p:cNvPicPr>
            <a:picLocks noChangeAspect="1"/>
          </p:cNvPicPr>
          <p:nvPr/>
        </p:nvPicPr>
        <p:blipFill>
          <a:blip r:embed="rId13"/>
          <a:stretch>
            <a:fillRect/>
          </a:stretch>
        </p:blipFill>
        <p:spPr>
          <a:xfrm>
            <a:off x="4390345" y="2369292"/>
            <a:ext cx="6436579" cy="3709828"/>
          </a:xfrm>
          <a:prstGeom prst="rect">
            <a:avLst/>
          </a:prstGeom>
        </p:spPr>
      </p:pic>
      <p:sp>
        <p:nvSpPr>
          <p:cNvPr id="32" name="矩形 31">
            <a:extLst>
              <a:ext uri="{FF2B5EF4-FFF2-40B4-BE49-F238E27FC236}">
                <a16:creationId xmlns:a16="http://schemas.microsoft.com/office/drawing/2014/main" id="{39F3BC37-63D0-22BF-A1AB-84E530F13689}"/>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33" name="TextBox 3">
            <a:extLst>
              <a:ext uri="{FF2B5EF4-FFF2-40B4-BE49-F238E27FC236}">
                <a16:creationId xmlns:a16="http://schemas.microsoft.com/office/drawing/2014/main" id="{D6549390-5546-9A0B-7008-10DD1C6179D8}"/>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(6/9)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237918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7"/>
                                        </p:tgtEl>
                                      </p:cBhvr>
                                    </p:animEffect>
                                    <p:set>
                                      <p:cBhvr>
                                        <p:cTn id="16" dur="1" fill="hold">
                                          <p:stCondLst>
                                            <p:cond delay="499"/>
                                          </p:stCondLst>
                                        </p:cTn>
                                        <p:tgtEl>
                                          <p:spTgt spid="2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32013" y="-16354"/>
            <a:ext cx="12259993" cy="6911190"/>
          </a:xfrm>
          <a:custGeom>
            <a:avLst/>
            <a:gdLst/>
            <a:ahLst/>
            <a:cxnLst/>
            <a:rect l="l" t="t" r="r" b="b"/>
            <a:pathLst>
              <a:path w="18389990" h="10366785">
                <a:moveTo>
                  <a:pt x="0" y="0"/>
                </a:moveTo>
                <a:lnTo>
                  <a:pt x="18389990" y="0"/>
                </a:lnTo>
                <a:lnTo>
                  <a:pt x="18389990" y="10366785"/>
                </a:lnTo>
                <a:lnTo>
                  <a:pt x="0" y="10366785"/>
                </a:lnTo>
                <a:lnTo>
                  <a:pt x="0" y="0"/>
                </a:lnTo>
                <a:close/>
              </a:path>
            </a:pathLst>
          </a:custGeom>
          <a:blipFill>
            <a:blip r:embed="rId3">
              <a:alphaModFix amt="60000"/>
              <a:extLst>
                <a:ext uri="{96DAC541-7B7A-43D3-8B79-37D633B846F1}">
                  <asvg:svgBlip xmlns:asvg="http://schemas.microsoft.com/office/drawing/2016/SVG/main" r:embed="rId4"/>
                </a:ext>
              </a:extLst>
            </a:blip>
            <a:stretch>
              <a:fillRect l="-3276" t="-5026" r="-1817" b="-1600"/>
            </a:stretch>
          </a:blipFill>
        </p:spPr>
        <p:txBody>
          <a:bodyPr/>
          <a:lstStyle/>
          <a:p>
            <a:endParaRPr lang="zh-TW" altLang="en-US"/>
          </a:p>
        </p:txBody>
      </p:sp>
      <p:sp>
        <p:nvSpPr>
          <p:cNvPr id="45" name="Freeform 13">
            <a:extLst>
              <a:ext uri="{FF2B5EF4-FFF2-40B4-BE49-F238E27FC236}">
                <a16:creationId xmlns:a16="http://schemas.microsoft.com/office/drawing/2014/main" id="{17E68E05-A4B9-9859-A56D-04A9420DFA46}"/>
              </a:ext>
            </a:extLst>
          </p:cNvPr>
          <p:cNvSpPr/>
          <p:nvPr/>
        </p:nvSpPr>
        <p:spPr>
          <a:xfrm>
            <a:off x="6297608" y="4180051"/>
            <a:ext cx="3342467" cy="132001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ABD"/>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3" name="Freeform 13">
            <a:extLst>
              <a:ext uri="{FF2B5EF4-FFF2-40B4-BE49-F238E27FC236}">
                <a16:creationId xmlns:a16="http://schemas.microsoft.com/office/drawing/2014/main" id="{9B32C52B-D6BB-B4F7-38D1-13ECF776C877}"/>
              </a:ext>
            </a:extLst>
          </p:cNvPr>
          <p:cNvSpPr/>
          <p:nvPr/>
        </p:nvSpPr>
        <p:spPr>
          <a:xfrm>
            <a:off x="2482189" y="4180051"/>
            <a:ext cx="3342467" cy="132001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E3D0F4"/>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4" name="Freeform 13">
            <a:extLst>
              <a:ext uri="{FF2B5EF4-FFF2-40B4-BE49-F238E27FC236}">
                <a16:creationId xmlns:a16="http://schemas.microsoft.com/office/drawing/2014/main" id="{1E491AA0-9158-74C5-FA08-CAA6E1A8D2E9}"/>
              </a:ext>
            </a:extLst>
          </p:cNvPr>
          <p:cNvSpPr/>
          <p:nvPr/>
        </p:nvSpPr>
        <p:spPr>
          <a:xfrm>
            <a:off x="754602" y="2332875"/>
            <a:ext cx="3342467" cy="132001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C1CD"/>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42" name="Freeform 13">
            <a:extLst>
              <a:ext uri="{FF2B5EF4-FFF2-40B4-BE49-F238E27FC236}">
                <a16:creationId xmlns:a16="http://schemas.microsoft.com/office/drawing/2014/main" id="{7F9D8422-C36B-3118-C9B3-56F562A7A55A}"/>
              </a:ext>
            </a:extLst>
          </p:cNvPr>
          <p:cNvSpPr/>
          <p:nvPr/>
        </p:nvSpPr>
        <p:spPr>
          <a:xfrm>
            <a:off x="8021274" y="2332875"/>
            <a:ext cx="3342467" cy="132001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CFEBC6"/>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6" name="Freeform 13">
            <a:extLst>
              <a:ext uri="{FF2B5EF4-FFF2-40B4-BE49-F238E27FC236}">
                <a16:creationId xmlns:a16="http://schemas.microsoft.com/office/drawing/2014/main" id="{8241D114-D512-BCDB-4DD9-0A46C1E50F9D}"/>
              </a:ext>
            </a:extLst>
          </p:cNvPr>
          <p:cNvSpPr/>
          <p:nvPr/>
        </p:nvSpPr>
        <p:spPr>
          <a:xfrm>
            <a:off x="4389896" y="2332875"/>
            <a:ext cx="3342467" cy="132001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AFE3F4"/>
          </a:solid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1" name="Freeform 21"/>
          <p:cNvSpPr/>
          <p:nvPr/>
        </p:nvSpPr>
        <p:spPr>
          <a:xfrm rot="1118686">
            <a:off x="180956" y="4608861"/>
            <a:ext cx="1257611" cy="2943345"/>
          </a:xfrm>
          <a:custGeom>
            <a:avLst/>
            <a:gdLst/>
            <a:ahLst/>
            <a:cxnLst/>
            <a:rect l="l" t="t" r="r" b="b"/>
            <a:pathLst>
              <a:path w="1318606" h="3086100">
                <a:moveTo>
                  <a:pt x="0" y="0"/>
                </a:moveTo>
                <a:lnTo>
                  <a:pt x="1318606" y="0"/>
                </a:lnTo>
                <a:lnTo>
                  <a:pt x="1318606" y="3086100"/>
                </a:lnTo>
                <a:lnTo>
                  <a:pt x="0" y="3086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22" name="Freeform 22"/>
          <p:cNvSpPr/>
          <p:nvPr/>
        </p:nvSpPr>
        <p:spPr>
          <a:xfrm rot="20202342">
            <a:off x="11558624" y="3158577"/>
            <a:ext cx="872834" cy="1145725"/>
          </a:xfrm>
          <a:custGeom>
            <a:avLst/>
            <a:gdLst/>
            <a:ahLst/>
            <a:cxnLst/>
            <a:rect l="l" t="t" r="r" b="b"/>
            <a:pathLst>
              <a:path w="1309251" h="1718588">
                <a:moveTo>
                  <a:pt x="0" y="0"/>
                </a:moveTo>
                <a:lnTo>
                  <a:pt x="1309251" y="0"/>
                </a:lnTo>
                <a:lnTo>
                  <a:pt x="1309251" y="1718588"/>
                </a:lnTo>
                <a:lnTo>
                  <a:pt x="0" y="17185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latin typeface="微軟正黑體" panose="020B0604030504040204" pitchFamily="34" charset="-120"/>
              <a:ea typeface="微軟正黑體" panose="020B0604030504040204" pitchFamily="34" charset="-120"/>
            </a:endParaRPr>
          </a:p>
        </p:txBody>
      </p:sp>
      <p:sp>
        <p:nvSpPr>
          <p:cNvPr id="23" name="Freeform 23"/>
          <p:cNvSpPr/>
          <p:nvPr/>
        </p:nvSpPr>
        <p:spPr>
          <a:xfrm rot="1578184">
            <a:off x="1308171" y="-481357"/>
            <a:ext cx="1155165" cy="1174382"/>
          </a:xfrm>
          <a:custGeom>
            <a:avLst/>
            <a:gdLst/>
            <a:ahLst/>
            <a:cxnLst/>
            <a:rect l="l" t="t" r="r" b="b"/>
            <a:pathLst>
              <a:path w="1732747" h="1761573">
                <a:moveTo>
                  <a:pt x="0" y="0"/>
                </a:moveTo>
                <a:lnTo>
                  <a:pt x="1732747" y="0"/>
                </a:lnTo>
                <a:lnTo>
                  <a:pt x="1732747" y="1761573"/>
                </a:lnTo>
                <a:lnTo>
                  <a:pt x="0" y="17615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0" name="TextBox 25">
            <a:extLst>
              <a:ext uri="{FF2B5EF4-FFF2-40B4-BE49-F238E27FC236}">
                <a16:creationId xmlns:a16="http://schemas.microsoft.com/office/drawing/2014/main" id="{F0B84371-C749-161B-64FD-371705CE0901}"/>
              </a:ext>
            </a:extLst>
          </p:cNvPr>
          <p:cNvSpPr txBox="1"/>
          <p:nvPr/>
        </p:nvSpPr>
        <p:spPr>
          <a:xfrm>
            <a:off x="2812963" y="1028908"/>
            <a:ext cx="6566073" cy="7836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700"/>
              </a:lnSpc>
            </a:pPr>
            <a:r>
              <a:rPr lang="zh-TW" altLang="en-US" sz="8000">
                <a:solidFill>
                  <a:srgbClr val="754C28"/>
                </a:solidFill>
                <a:latin typeface="微軟正黑體" panose="020B0604030504040204" pitchFamily="34" charset="-120"/>
                <a:ea typeface="微軟正黑體" panose="020B0604030504040204" pitchFamily="34" charset="-120"/>
              </a:rPr>
              <a:t>目錄</a:t>
            </a:r>
            <a:endParaRPr lang="en-US" sz="9600">
              <a:solidFill>
                <a:srgbClr val="754C28"/>
              </a:solidFill>
              <a:latin typeface="微軟正黑體" panose="020B0604030504040204" pitchFamily="34" charset="-120"/>
              <a:ea typeface="微軟正黑體" panose="020B0604030504040204" pitchFamily="34" charset="-120"/>
            </a:endParaRPr>
          </a:p>
        </p:txBody>
      </p:sp>
      <p:sp>
        <p:nvSpPr>
          <p:cNvPr id="31" name="文字方塊 1">
            <a:extLst>
              <a:ext uri="{FF2B5EF4-FFF2-40B4-BE49-F238E27FC236}">
                <a16:creationId xmlns:a16="http://schemas.microsoft.com/office/drawing/2014/main" id="{629E2DA2-48D2-C933-B178-E3E674779CA0}"/>
              </a:ext>
            </a:extLst>
          </p:cNvPr>
          <p:cNvSpPr txBox="1"/>
          <p:nvPr/>
        </p:nvSpPr>
        <p:spPr>
          <a:xfrm>
            <a:off x="1865340" y="2746571"/>
            <a:ext cx="1750451" cy="492443"/>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zh-TW" altLang="en-US" sz="2800">
                <a:latin typeface="微軟正黑體" panose="020B0604030504040204" pitchFamily="34" charset="-120"/>
                <a:ea typeface="微軟正黑體" panose="020B0604030504040204" pitchFamily="34" charset="-120"/>
                <a:cs typeface="Arial"/>
              </a:rPr>
              <a:t>時程規劃</a:t>
            </a:r>
            <a:endParaRPr lang="en-US" altLang="zh-TW" sz="2800" dirty="0">
              <a:latin typeface="微軟正黑體" panose="020B0604030504040204" pitchFamily="34" charset="-120"/>
              <a:ea typeface="微軟正黑體" panose="020B0604030504040204" pitchFamily="34" charset="-120"/>
            </a:endParaRPr>
          </a:p>
        </p:txBody>
      </p:sp>
      <p:sp>
        <p:nvSpPr>
          <p:cNvPr id="32" name="文字方塊 1">
            <a:extLst>
              <a:ext uri="{FF2B5EF4-FFF2-40B4-BE49-F238E27FC236}">
                <a16:creationId xmlns:a16="http://schemas.microsoft.com/office/drawing/2014/main" id="{D5E7B386-E4F1-76D7-F086-79E3D1837648}"/>
              </a:ext>
            </a:extLst>
          </p:cNvPr>
          <p:cNvSpPr txBox="1"/>
          <p:nvPr/>
        </p:nvSpPr>
        <p:spPr>
          <a:xfrm>
            <a:off x="5674762" y="2547038"/>
            <a:ext cx="1796679" cy="923330"/>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zh-TW" altLang="en-US" sz="2800">
                <a:latin typeface="微軟正黑體" panose="020B0604030504040204" pitchFamily="34" charset="-120"/>
                <a:ea typeface="微軟正黑體" panose="020B0604030504040204" pitchFamily="34" charset="-120"/>
                <a:cs typeface="Arial"/>
              </a:rPr>
              <a:t>尋找</a:t>
            </a:r>
            <a:endParaRPr lang="en-US" altLang="zh-TW" sz="2800">
              <a:latin typeface="微軟正黑體" panose="020B0604030504040204" pitchFamily="34" charset="-120"/>
              <a:ea typeface="微軟正黑體" panose="020B0604030504040204" pitchFamily="34" charset="-120"/>
              <a:cs typeface="Arial"/>
            </a:endParaRPr>
          </a:p>
          <a:p>
            <a:r>
              <a:rPr lang="zh-TW" altLang="en-US" sz="2800">
                <a:latin typeface="微軟正黑體" panose="020B0604030504040204" pitchFamily="34" charset="-120"/>
                <a:ea typeface="微軟正黑體" panose="020B0604030504040204" pitchFamily="34" charset="-120"/>
                <a:cs typeface="Arial"/>
              </a:rPr>
              <a:t>文獻資料</a:t>
            </a:r>
            <a:endParaRPr lang="en-US" altLang="zh-TW" sz="2800">
              <a:latin typeface="微軟正黑體" panose="020B0604030504040204" pitchFamily="34" charset="-120"/>
              <a:ea typeface="微軟正黑體" panose="020B0604030504040204" pitchFamily="34" charset="-120"/>
            </a:endParaRPr>
          </a:p>
        </p:txBody>
      </p:sp>
      <p:sp>
        <p:nvSpPr>
          <p:cNvPr id="33" name="文字方塊 1">
            <a:extLst>
              <a:ext uri="{FF2B5EF4-FFF2-40B4-BE49-F238E27FC236}">
                <a16:creationId xmlns:a16="http://schemas.microsoft.com/office/drawing/2014/main" id="{89F74329-07A5-C2F6-D12C-2A4F871E8100}"/>
              </a:ext>
            </a:extLst>
          </p:cNvPr>
          <p:cNvSpPr txBox="1"/>
          <p:nvPr/>
        </p:nvSpPr>
        <p:spPr>
          <a:xfrm>
            <a:off x="9427963" y="2547038"/>
            <a:ext cx="1862351" cy="923330"/>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zh-TW" altLang="en-US" sz="2800">
                <a:latin typeface="微軟正黑體" panose="020B0604030504040204" pitchFamily="34" charset="-120"/>
                <a:ea typeface="微軟正黑體" panose="020B0604030504040204" pitchFamily="34" charset="-120"/>
                <a:cs typeface="Arial"/>
              </a:rPr>
              <a:t>文獻</a:t>
            </a:r>
            <a:endParaRPr lang="en-US" altLang="zh-TW" sz="2800">
              <a:latin typeface="微軟正黑體" panose="020B0604030504040204" pitchFamily="34" charset="-120"/>
              <a:ea typeface="微軟正黑體" panose="020B0604030504040204" pitchFamily="34" charset="-120"/>
              <a:cs typeface="Arial"/>
            </a:endParaRPr>
          </a:p>
          <a:p>
            <a:r>
              <a:rPr lang="zh-TW" altLang="en-US" sz="2800">
                <a:latin typeface="微軟正黑體" panose="020B0604030504040204" pitchFamily="34" charset="-120"/>
                <a:ea typeface="微軟正黑體" panose="020B0604030504040204" pitchFamily="34" charset="-120"/>
                <a:cs typeface="Arial"/>
              </a:rPr>
              <a:t>資料整理</a:t>
            </a:r>
            <a:endParaRPr lang="en-US" altLang="zh-TW" sz="2800">
              <a:latin typeface="微軟正黑體" panose="020B0604030504040204" pitchFamily="34" charset="-120"/>
              <a:ea typeface="微軟正黑體" panose="020B0604030504040204" pitchFamily="34" charset="-120"/>
            </a:endParaRPr>
          </a:p>
        </p:txBody>
      </p:sp>
      <p:sp>
        <p:nvSpPr>
          <p:cNvPr id="39" name="文字方塊 1">
            <a:extLst>
              <a:ext uri="{FF2B5EF4-FFF2-40B4-BE49-F238E27FC236}">
                <a16:creationId xmlns:a16="http://schemas.microsoft.com/office/drawing/2014/main" id="{C574B90B-631B-79CE-0480-C8A649BBA6B0}"/>
              </a:ext>
            </a:extLst>
          </p:cNvPr>
          <p:cNvSpPr txBox="1"/>
          <p:nvPr/>
        </p:nvSpPr>
        <p:spPr>
          <a:xfrm>
            <a:off x="7636152" y="4577212"/>
            <a:ext cx="1628528" cy="492443"/>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zh-TW" altLang="en-US" sz="2800">
                <a:latin typeface="微軟正黑體" panose="020B0604030504040204" pitchFamily="34" charset="-120"/>
                <a:ea typeface="微軟正黑體" panose="020B0604030504040204" pitchFamily="34" charset="-120"/>
                <a:cs typeface="Arial"/>
              </a:rPr>
              <a:t>參考資料</a:t>
            </a:r>
            <a:endParaRPr lang="en-US" altLang="zh-TW" sz="2800">
              <a:latin typeface="微軟正黑體" panose="020B0604030504040204" pitchFamily="34" charset="-120"/>
              <a:ea typeface="微軟正黑體" panose="020B0604030504040204" pitchFamily="34" charset="-120"/>
            </a:endParaRPr>
          </a:p>
        </p:txBody>
      </p:sp>
      <p:sp>
        <p:nvSpPr>
          <p:cNvPr id="40" name="投影片編號版面配置區 32">
            <a:extLst>
              <a:ext uri="{FF2B5EF4-FFF2-40B4-BE49-F238E27FC236}">
                <a16:creationId xmlns:a16="http://schemas.microsoft.com/office/drawing/2014/main" id="{A5F54B8B-8DCA-CFDD-79EA-C159D8CCA956}"/>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2</a:t>
            </a:fld>
            <a:endParaRPr lang="en-US" sz="2000" dirty="0"/>
          </a:p>
        </p:txBody>
      </p:sp>
      <p:pic>
        <p:nvPicPr>
          <p:cNvPr id="6" name="圖片 5">
            <a:extLst>
              <a:ext uri="{FF2B5EF4-FFF2-40B4-BE49-F238E27FC236}">
                <a16:creationId xmlns:a16="http://schemas.microsoft.com/office/drawing/2014/main" id="{F07823FD-74A9-6468-6B8B-04BD5D519FBC}"/>
              </a:ext>
            </a:extLst>
          </p:cNvPr>
          <p:cNvPicPr>
            <a:picLocks noChangeAspect="1"/>
          </p:cNvPicPr>
          <p:nvPr/>
        </p:nvPicPr>
        <p:blipFill>
          <a:blip r:embed="rId11"/>
          <a:stretch>
            <a:fillRect/>
          </a:stretch>
        </p:blipFill>
        <p:spPr>
          <a:xfrm>
            <a:off x="890731" y="2458739"/>
            <a:ext cx="971550" cy="1143000"/>
          </a:xfrm>
          <a:prstGeom prst="rect">
            <a:avLst/>
          </a:prstGeom>
        </p:spPr>
      </p:pic>
      <p:pic>
        <p:nvPicPr>
          <p:cNvPr id="9" name="圖片 8" descr="一張含有 藝術, 鮮豔, 洋紅色, 圖形 的圖片&#10;&#10;自動產生的描述">
            <a:extLst>
              <a:ext uri="{FF2B5EF4-FFF2-40B4-BE49-F238E27FC236}">
                <a16:creationId xmlns:a16="http://schemas.microsoft.com/office/drawing/2014/main" id="{B42A144E-566A-3142-B605-CDD4E02B493B}"/>
              </a:ext>
            </a:extLst>
          </p:cNvPr>
          <p:cNvPicPr>
            <a:picLocks noChangeAspect="1"/>
          </p:cNvPicPr>
          <p:nvPr/>
        </p:nvPicPr>
        <p:blipFill>
          <a:blip r:embed="rId12"/>
          <a:stretch>
            <a:fillRect/>
          </a:stretch>
        </p:blipFill>
        <p:spPr>
          <a:xfrm>
            <a:off x="4719756" y="2422620"/>
            <a:ext cx="1104900" cy="1143000"/>
          </a:xfrm>
          <a:prstGeom prst="rect">
            <a:avLst/>
          </a:prstGeom>
        </p:spPr>
      </p:pic>
      <p:pic>
        <p:nvPicPr>
          <p:cNvPr id="12" name="圖片 11" descr="一張含有 圖形 的圖片&#10;&#10;自動產生的描述">
            <a:extLst>
              <a:ext uri="{FF2B5EF4-FFF2-40B4-BE49-F238E27FC236}">
                <a16:creationId xmlns:a16="http://schemas.microsoft.com/office/drawing/2014/main" id="{5130EBC3-4001-2BB1-B62E-82B87D603834}"/>
              </a:ext>
            </a:extLst>
          </p:cNvPr>
          <p:cNvPicPr>
            <a:picLocks noChangeAspect="1"/>
          </p:cNvPicPr>
          <p:nvPr/>
        </p:nvPicPr>
        <p:blipFill>
          <a:blip r:embed="rId13"/>
          <a:stretch>
            <a:fillRect/>
          </a:stretch>
        </p:blipFill>
        <p:spPr>
          <a:xfrm>
            <a:off x="8450416" y="2413620"/>
            <a:ext cx="971550" cy="1143000"/>
          </a:xfrm>
          <a:prstGeom prst="rect">
            <a:avLst/>
          </a:prstGeom>
        </p:spPr>
      </p:pic>
      <p:pic>
        <p:nvPicPr>
          <p:cNvPr id="15" name="圖片 14">
            <a:extLst>
              <a:ext uri="{FF2B5EF4-FFF2-40B4-BE49-F238E27FC236}">
                <a16:creationId xmlns:a16="http://schemas.microsoft.com/office/drawing/2014/main" id="{A6F8C6E3-CB1C-4381-3A87-2480C110EAF6}"/>
              </a:ext>
            </a:extLst>
          </p:cNvPr>
          <p:cNvPicPr>
            <a:picLocks noChangeAspect="1"/>
          </p:cNvPicPr>
          <p:nvPr/>
        </p:nvPicPr>
        <p:blipFill>
          <a:blip r:embed="rId14"/>
          <a:stretch>
            <a:fillRect/>
          </a:stretch>
        </p:blipFill>
        <p:spPr>
          <a:xfrm>
            <a:off x="2699630" y="4251934"/>
            <a:ext cx="971550" cy="1143000"/>
          </a:xfrm>
          <a:prstGeom prst="rect">
            <a:avLst/>
          </a:prstGeom>
        </p:spPr>
      </p:pic>
      <p:pic>
        <p:nvPicPr>
          <p:cNvPr id="17" name="圖片 16" descr="一張含有 黃色, 藝術 的圖片&#10;&#10;自動產生的描述">
            <a:extLst>
              <a:ext uri="{FF2B5EF4-FFF2-40B4-BE49-F238E27FC236}">
                <a16:creationId xmlns:a16="http://schemas.microsoft.com/office/drawing/2014/main" id="{17F98592-0E93-8872-ECFF-D579CE7719EE}"/>
              </a:ext>
            </a:extLst>
          </p:cNvPr>
          <p:cNvPicPr>
            <a:picLocks noChangeAspect="1"/>
          </p:cNvPicPr>
          <p:nvPr/>
        </p:nvPicPr>
        <p:blipFill>
          <a:blip r:embed="rId15"/>
          <a:stretch>
            <a:fillRect/>
          </a:stretch>
        </p:blipFill>
        <p:spPr>
          <a:xfrm>
            <a:off x="6655730" y="4267627"/>
            <a:ext cx="971550" cy="1143000"/>
          </a:xfrm>
          <a:prstGeom prst="rect">
            <a:avLst/>
          </a:prstGeom>
        </p:spPr>
      </p:pic>
      <p:sp>
        <p:nvSpPr>
          <p:cNvPr id="35" name="文字方塊 34">
            <a:extLst>
              <a:ext uri="{FF2B5EF4-FFF2-40B4-BE49-F238E27FC236}">
                <a16:creationId xmlns:a16="http://schemas.microsoft.com/office/drawing/2014/main" id="{90282CDC-4961-6FD7-26BB-1C11F1C527DB}"/>
              </a:ext>
            </a:extLst>
          </p:cNvPr>
          <p:cNvSpPr txBox="1"/>
          <p:nvPr/>
        </p:nvSpPr>
        <p:spPr>
          <a:xfrm>
            <a:off x="3682046" y="4362073"/>
            <a:ext cx="1827332" cy="954107"/>
          </a:xfrm>
          <a:prstGeom prst="rect">
            <a:avLst/>
          </a:prstGeom>
          <a:noFill/>
        </p:spPr>
        <p:txBody>
          <a:bodyPr wrap="square">
            <a:spAutoFit/>
          </a:bodyPr>
          <a:lstStyle/>
          <a:p>
            <a:r>
              <a:rPr lang="zh-TW" altLang="en-US" sz="2800">
                <a:latin typeface="微軟正黑體" panose="020B0604030504040204" pitchFamily="34" charset="-120"/>
                <a:ea typeface="微軟正黑體" panose="020B0604030504040204" pitchFamily="34" charset="-120"/>
                <a:cs typeface="Arial"/>
              </a:rPr>
              <a:t>英文論文</a:t>
            </a:r>
            <a:endParaRPr lang="en-US" altLang="zh-TW" sz="2800">
              <a:latin typeface="微軟正黑體" panose="020B0604030504040204" pitchFamily="34" charset="-120"/>
              <a:ea typeface="微軟正黑體" panose="020B0604030504040204" pitchFamily="34" charset="-120"/>
              <a:cs typeface="Arial"/>
            </a:endParaRPr>
          </a:p>
          <a:p>
            <a:r>
              <a:rPr lang="zh-TW" altLang="en-US" sz="2800">
                <a:latin typeface="微軟正黑體" panose="020B0604030504040204" pitchFamily="34" charset="-120"/>
                <a:ea typeface="微軟正黑體" panose="020B0604030504040204" pitchFamily="34" charset="-120"/>
                <a:cs typeface="Arial"/>
              </a:rPr>
              <a:t>閱讀工具</a:t>
            </a:r>
            <a:endParaRPr lang="en-US" altLang="zh-TW" sz="280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3392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20</a:t>
            </a:fld>
            <a:endParaRPr lang="en-US" sz="2000" dirty="0"/>
          </a:p>
        </p:txBody>
      </p:sp>
      <p:sp>
        <p:nvSpPr>
          <p:cNvPr id="31" name="TextBox 4">
            <a:extLst>
              <a:ext uri="{FF2B5EF4-FFF2-40B4-BE49-F238E27FC236}">
                <a16:creationId xmlns:a16="http://schemas.microsoft.com/office/drawing/2014/main" id="{3F762F8E-0C9D-A27A-0C48-AEDDD2271720}"/>
              </a:ext>
            </a:extLst>
          </p:cNvPr>
          <p:cNvSpPr txBox="1"/>
          <p:nvPr/>
        </p:nvSpPr>
        <p:spPr>
          <a:xfrm>
            <a:off x="583896" y="2151836"/>
            <a:ext cx="4102420" cy="424257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 altLang="zh-TW" sz="2000">
                <a:solidFill>
                  <a:srgbClr val="754C28"/>
                </a:solidFill>
                <a:latin typeface="微軟正黑體"/>
                <a:ea typeface="微軟正黑體"/>
              </a:rPr>
              <a:t>A</a:t>
            </a:r>
            <a:r>
              <a:rPr lang="zh-TW" altLang="en-US" sz="2000" dirty="0">
                <a:solidFill>
                  <a:srgbClr val="754C28"/>
                </a:solidFill>
                <a:latin typeface="微軟正黑體"/>
                <a:ea typeface="微軟正黑體"/>
              </a:rPr>
              <a:t>區：</a:t>
            </a:r>
          </a:p>
          <a:p>
            <a:pPr marL="590520" lvl="1" indent="-285750">
              <a:lnSpc>
                <a:spcPct val="150000"/>
              </a:lnSpc>
              <a:buFont typeface="Arial" panose="020B0604020202020204" pitchFamily="34" charset="0"/>
              <a:buChar char="•"/>
            </a:pPr>
            <a:r>
              <a:rPr lang="en-US" altLang="zh-TW" sz="1800">
                <a:solidFill>
                  <a:srgbClr val="754C28"/>
                </a:solidFill>
                <a:latin typeface="微軟正黑體"/>
                <a:ea typeface="微軟正黑體"/>
              </a:rPr>
              <a:t> </a:t>
            </a:r>
            <a:r>
              <a:rPr lang="zh-TW" altLang="en-US" sz="1800">
                <a:solidFill>
                  <a:srgbClr val="754C28"/>
                </a:solidFill>
                <a:latin typeface="微軟正黑體"/>
                <a:ea typeface="微軟正黑體"/>
              </a:rPr>
              <a:t>建議</a:t>
            </a:r>
            <a:r>
              <a:rPr lang="zh-TW" altLang="en-US" sz="1800" dirty="0">
                <a:solidFill>
                  <a:srgbClr val="754C28"/>
                </a:solidFill>
                <a:latin typeface="微軟正黑體"/>
                <a:ea typeface="微軟正黑體"/>
              </a:rPr>
              <a:t>檢索詞</a:t>
            </a: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針對</a:t>
            </a:r>
            <a:r>
              <a:rPr lang="zh-TW" altLang="en-US" sz="1800" dirty="0">
                <a:solidFill>
                  <a:srgbClr val="754C28"/>
                </a:solidFill>
                <a:latin typeface="微軟正黑體"/>
                <a:ea typeface="微軟正黑體"/>
              </a:rPr>
              <a:t>查詢結果再查詢</a:t>
            </a: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修改</a:t>
            </a:r>
            <a:r>
              <a:rPr lang="zh-TW" altLang="en-US" sz="1800" dirty="0">
                <a:solidFill>
                  <a:srgbClr val="754C28"/>
                </a:solidFill>
                <a:latin typeface="微軟正黑體"/>
                <a:ea typeface="微軟正黑體"/>
              </a:rPr>
              <a:t>檢索結果呈現方式</a:t>
            </a:r>
          </a:p>
          <a:p>
            <a:pPr>
              <a:lnSpc>
                <a:spcPct val="150000"/>
              </a:lnSpc>
            </a:pPr>
            <a:r>
              <a:rPr lang="en" altLang="zh-TW" sz="2000">
                <a:solidFill>
                  <a:srgbClr val="754C28"/>
                </a:solidFill>
                <a:latin typeface="微軟正黑體"/>
                <a:ea typeface="微軟正黑體"/>
              </a:rPr>
              <a:t>B</a:t>
            </a:r>
            <a:r>
              <a:rPr lang="zh-TW" altLang="en-US" sz="2000" dirty="0">
                <a:solidFill>
                  <a:srgbClr val="754C28"/>
                </a:solidFill>
                <a:latin typeface="微軟正黑體"/>
                <a:ea typeface="微軟正黑體"/>
              </a:rPr>
              <a:t>區：查詢結果書目呈現區</a:t>
            </a:r>
          </a:p>
          <a:p>
            <a:pPr>
              <a:lnSpc>
                <a:spcPct val="150000"/>
              </a:lnSpc>
            </a:pPr>
            <a:r>
              <a:rPr lang="en" altLang="zh-TW" sz="2000" dirty="0">
                <a:solidFill>
                  <a:srgbClr val="754C28"/>
                </a:solidFill>
                <a:latin typeface="微軟正黑體"/>
                <a:ea typeface="微軟正黑體"/>
              </a:rPr>
              <a:t>C</a:t>
            </a:r>
            <a:r>
              <a:rPr lang="zh-TW" altLang="en-US" sz="2000" dirty="0">
                <a:solidFill>
                  <a:srgbClr val="754C28"/>
                </a:solidFill>
                <a:latin typeface="微軟正黑體"/>
                <a:ea typeface="微軟正黑體"/>
              </a:rPr>
              <a:t>區：輸出管理與查詢結果</a:t>
            </a:r>
            <a:r>
              <a:rPr lang="zh-TW" altLang="en-US" sz="2000">
                <a:solidFill>
                  <a:srgbClr val="754C28"/>
                </a:solidFill>
                <a:latin typeface="微軟正黑體"/>
                <a:ea typeface="微軟正黑體"/>
              </a:rPr>
              <a:t>分類區</a:t>
            </a:r>
            <a:endParaRPr lang="en-US" altLang="zh-TW" sz="2000">
              <a:solidFill>
                <a:srgbClr val="754C28"/>
              </a:solidFill>
              <a:latin typeface="微軟正黑體"/>
              <a:ea typeface="微軟正黑體"/>
            </a:endParaRP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輸出書目資料</a:t>
            </a:r>
            <a:endParaRPr lang="en-US" altLang="zh-TW" sz="1800">
              <a:solidFill>
                <a:srgbClr val="754C28"/>
              </a:solidFill>
              <a:latin typeface="微軟正黑體"/>
              <a:ea typeface="微軟正黑體"/>
            </a:endParaRP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查詢結果分類</a:t>
            </a:r>
            <a:endParaRPr lang="en-US" altLang="zh-TW" sz="1800">
              <a:solidFill>
                <a:srgbClr val="754C28"/>
              </a:solidFill>
              <a:latin typeface="微軟正黑體"/>
              <a:ea typeface="微軟正黑體"/>
            </a:endParaRP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主題知識地圖</a:t>
            </a:r>
            <a:endParaRPr lang="en-US" altLang="zh-TW" sz="1800">
              <a:solidFill>
                <a:srgbClr val="754C28"/>
              </a:solidFill>
              <a:latin typeface="微軟正黑體"/>
              <a:ea typeface="微軟正黑體"/>
            </a:endParaRPr>
          </a:p>
          <a:p>
            <a:pPr marL="590520" lvl="1" indent="-285750">
              <a:lnSpc>
                <a:spcPct val="150000"/>
              </a:lnSpc>
              <a:buFont typeface="Arial" panose="020B0604020202020204" pitchFamily="34" charset="0"/>
              <a:buChar char="•"/>
            </a:pPr>
            <a:r>
              <a:rPr lang="zh-TW" altLang="en-US" sz="1800">
                <a:solidFill>
                  <a:srgbClr val="754C28"/>
                </a:solidFill>
                <a:latin typeface="微軟正黑體"/>
                <a:ea typeface="微軟正黑體"/>
              </a:rPr>
              <a:t>聚類分析</a:t>
            </a:r>
            <a:endParaRPr lang="en-US" altLang="zh-TW" sz="1800">
              <a:solidFill>
                <a:srgbClr val="754C28"/>
              </a:solidFill>
              <a:latin typeface="微軟正黑體"/>
              <a:ea typeface="微軟正黑體"/>
            </a:endParaRPr>
          </a:p>
        </p:txBody>
      </p:sp>
      <p:pic>
        <p:nvPicPr>
          <p:cNvPr id="5122" name="Picture 2">
            <a:extLst>
              <a:ext uri="{FF2B5EF4-FFF2-40B4-BE49-F238E27FC236}">
                <a16:creationId xmlns:a16="http://schemas.microsoft.com/office/drawing/2014/main" id="{BEF6FB60-3A41-ACF3-6933-A132D509D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372" y="1628008"/>
            <a:ext cx="6775074" cy="481683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a:extLst>
              <a:ext uri="{FF2B5EF4-FFF2-40B4-BE49-F238E27FC236}">
                <a16:creationId xmlns:a16="http://schemas.microsoft.com/office/drawing/2014/main" id="{BC188A37-71D5-8ACD-0611-A6B074C6D8FA}"/>
              </a:ext>
            </a:extLst>
          </p:cNvPr>
          <p:cNvGrpSpPr/>
          <p:nvPr/>
        </p:nvGrpSpPr>
        <p:grpSpPr>
          <a:xfrm>
            <a:off x="4834828" y="2532281"/>
            <a:ext cx="4653946" cy="829508"/>
            <a:chOff x="5965821" y="49695"/>
            <a:chExt cx="4653946" cy="3949848"/>
          </a:xfrm>
        </p:grpSpPr>
        <p:sp>
          <p:nvSpPr>
            <p:cNvPr id="18" name="矩形 17">
              <a:extLst>
                <a:ext uri="{FF2B5EF4-FFF2-40B4-BE49-F238E27FC236}">
                  <a16:creationId xmlns:a16="http://schemas.microsoft.com/office/drawing/2014/main" id="{C4A09F17-68C9-E49C-AC1F-51F0A0C34ECB}"/>
                </a:ext>
              </a:extLst>
            </p:cNvPr>
            <p:cNvSpPr/>
            <p:nvPr/>
          </p:nvSpPr>
          <p:spPr>
            <a:xfrm>
              <a:off x="5965821" y="49695"/>
              <a:ext cx="4653946" cy="3949848"/>
            </a:xfrm>
            <a:prstGeom prst="rect">
              <a:avLst/>
            </a:prstGeom>
            <a:noFill/>
            <a:ln w="57150">
              <a:solidFill>
                <a:srgbClr val="FFC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dirty="0">
                <a:solidFill>
                  <a:srgbClr val="FFC000"/>
                </a:solidFill>
              </a:endParaRPr>
            </a:p>
          </p:txBody>
        </p:sp>
        <p:sp>
          <p:nvSpPr>
            <p:cNvPr id="20" name="TextBox 4">
              <a:extLst>
                <a:ext uri="{FF2B5EF4-FFF2-40B4-BE49-F238E27FC236}">
                  <a16:creationId xmlns:a16="http://schemas.microsoft.com/office/drawing/2014/main" id="{21E92931-9584-A28C-F646-F950A5BB8ACC}"/>
                </a:ext>
              </a:extLst>
            </p:cNvPr>
            <p:cNvSpPr txBox="1"/>
            <p:nvPr/>
          </p:nvSpPr>
          <p:spPr>
            <a:xfrm>
              <a:off x="10205487" y="915930"/>
              <a:ext cx="341629" cy="3848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1900" b="1" dirty="0">
                  <a:solidFill>
                    <a:srgbClr val="FFC000"/>
                  </a:solidFill>
                  <a:latin typeface="微軟正黑體"/>
                  <a:ea typeface="微軟正黑體"/>
                </a:rPr>
                <a:t>A.</a:t>
              </a:r>
            </a:p>
          </p:txBody>
        </p:sp>
      </p:grpSp>
      <p:grpSp>
        <p:nvGrpSpPr>
          <p:cNvPr id="21" name="群組 20">
            <a:extLst>
              <a:ext uri="{FF2B5EF4-FFF2-40B4-BE49-F238E27FC236}">
                <a16:creationId xmlns:a16="http://schemas.microsoft.com/office/drawing/2014/main" id="{FDD279C5-5D3F-3399-6A09-372533E88AE1}"/>
              </a:ext>
            </a:extLst>
          </p:cNvPr>
          <p:cNvGrpSpPr/>
          <p:nvPr/>
        </p:nvGrpSpPr>
        <p:grpSpPr>
          <a:xfrm>
            <a:off x="4839484" y="3388264"/>
            <a:ext cx="4649290" cy="3056573"/>
            <a:chOff x="8206856" y="696102"/>
            <a:chExt cx="4649290" cy="3056573"/>
          </a:xfrm>
        </p:grpSpPr>
        <p:sp>
          <p:nvSpPr>
            <p:cNvPr id="22" name="矩形 21">
              <a:extLst>
                <a:ext uri="{FF2B5EF4-FFF2-40B4-BE49-F238E27FC236}">
                  <a16:creationId xmlns:a16="http://schemas.microsoft.com/office/drawing/2014/main" id="{D4E0320E-63E6-325F-F7A2-059EA50E1658}"/>
                </a:ext>
              </a:extLst>
            </p:cNvPr>
            <p:cNvSpPr/>
            <p:nvPr/>
          </p:nvSpPr>
          <p:spPr>
            <a:xfrm>
              <a:off x="8206856" y="696102"/>
              <a:ext cx="4649290" cy="3056573"/>
            </a:xfrm>
            <a:prstGeom prst="rect">
              <a:avLst/>
            </a:prstGeom>
            <a:noFill/>
            <a:ln w="57150">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solidFill>
                  <a:srgbClr val="FFC000"/>
                </a:solidFill>
              </a:endParaRPr>
            </a:p>
          </p:txBody>
        </p:sp>
        <p:sp>
          <p:nvSpPr>
            <p:cNvPr id="24" name="TextBox 4">
              <a:extLst>
                <a:ext uri="{FF2B5EF4-FFF2-40B4-BE49-F238E27FC236}">
                  <a16:creationId xmlns:a16="http://schemas.microsoft.com/office/drawing/2014/main" id="{82F1C60E-B30A-F644-DC7A-EEA1F3547EA4}"/>
                </a:ext>
              </a:extLst>
            </p:cNvPr>
            <p:cNvSpPr txBox="1"/>
            <p:nvPr/>
          </p:nvSpPr>
          <p:spPr>
            <a:xfrm>
              <a:off x="12514517" y="831685"/>
              <a:ext cx="341629" cy="38484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1900" b="1" dirty="0">
                  <a:solidFill>
                    <a:srgbClr val="00B050"/>
                  </a:solidFill>
                  <a:latin typeface="微軟正黑體"/>
                  <a:ea typeface="微軟正黑體"/>
                </a:rPr>
                <a:t>B.</a:t>
              </a:r>
            </a:p>
          </p:txBody>
        </p:sp>
      </p:grpSp>
      <p:grpSp>
        <p:nvGrpSpPr>
          <p:cNvPr id="25" name="群組 24">
            <a:extLst>
              <a:ext uri="{FF2B5EF4-FFF2-40B4-BE49-F238E27FC236}">
                <a16:creationId xmlns:a16="http://schemas.microsoft.com/office/drawing/2014/main" id="{E7D111BE-B6CD-ECC8-D8FC-D36B23020051}"/>
              </a:ext>
            </a:extLst>
          </p:cNvPr>
          <p:cNvGrpSpPr/>
          <p:nvPr/>
        </p:nvGrpSpPr>
        <p:grpSpPr>
          <a:xfrm>
            <a:off x="9586230" y="2548609"/>
            <a:ext cx="1926216" cy="3306196"/>
            <a:chOff x="7272093" y="877955"/>
            <a:chExt cx="1926216" cy="3306196"/>
          </a:xfrm>
        </p:grpSpPr>
        <p:sp>
          <p:nvSpPr>
            <p:cNvPr id="26" name="矩形 25">
              <a:extLst>
                <a:ext uri="{FF2B5EF4-FFF2-40B4-BE49-F238E27FC236}">
                  <a16:creationId xmlns:a16="http://schemas.microsoft.com/office/drawing/2014/main" id="{280FDFDA-1F7D-02BE-13D9-657B07BDB2BD}"/>
                </a:ext>
              </a:extLst>
            </p:cNvPr>
            <p:cNvSpPr/>
            <p:nvPr/>
          </p:nvSpPr>
          <p:spPr>
            <a:xfrm>
              <a:off x="7272093" y="877955"/>
              <a:ext cx="1926216" cy="3306196"/>
            </a:xfrm>
            <a:prstGeom prst="rect">
              <a:avLst/>
            </a:prstGeom>
            <a:noFill/>
            <a:ln w="57150">
              <a:solidFill>
                <a:srgbClr val="7030A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solidFill>
                  <a:srgbClr val="FFC000"/>
                </a:solidFill>
              </a:endParaRPr>
            </a:p>
          </p:txBody>
        </p:sp>
        <p:sp>
          <p:nvSpPr>
            <p:cNvPr id="27" name="TextBox 4">
              <a:extLst>
                <a:ext uri="{FF2B5EF4-FFF2-40B4-BE49-F238E27FC236}">
                  <a16:creationId xmlns:a16="http://schemas.microsoft.com/office/drawing/2014/main" id="{55C6C750-8FD2-AFF9-DA07-FFFFD5EB1D54}"/>
                </a:ext>
              </a:extLst>
            </p:cNvPr>
            <p:cNvSpPr txBox="1"/>
            <p:nvPr/>
          </p:nvSpPr>
          <p:spPr>
            <a:xfrm>
              <a:off x="8856679" y="1083956"/>
              <a:ext cx="341629" cy="38484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1900" b="1" dirty="0">
                  <a:solidFill>
                    <a:srgbClr val="7030A0"/>
                  </a:solidFill>
                  <a:latin typeface="微軟正黑體"/>
                  <a:ea typeface="微軟正黑體"/>
                </a:rPr>
                <a:t>C.</a:t>
              </a:r>
            </a:p>
          </p:txBody>
        </p:sp>
      </p:grpSp>
      <p:sp>
        <p:nvSpPr>
          <p:cNvPr id="48" name="Freeform 35">
            <a:extLst>
              <a:ext uri="{FF2B5EF4-FFF2-40B4-BE49-F238E27FC236}">
                <a16:creationId xmlns:a16="http://schemas.microsoft.com/office/drawing/2014/main" id="{6745C191-F847-1E94-BF27-1E397A9BC366}"/>
              </a:ext>
            </a:extLst>
          </p:cNvPr>
          <p:cNvSpPr/>
          <p:nvPr/>
        </p:nvSpPr>
        <p:spPr>
          <a:xfrm>
            <a:off x="9697743" y="-17417"/>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63" name="群組 62">
            <a:extLst>
              <a:ext uri="{FF2B5EF4-FFF2-40B4-BE49-F238E27FC236}">
                <a16:creationId xmlns:a16="http://schemas.microsoft.com/office/drawing/2014/main" id="{8AB33D17-8E7D-0147-5BCB-E418E6002F4D}"/>
              </a:ext>
            </a:extLst>
          </p:cNvPr>
          <p:cNvGrpSpPr/>
          <p:nvPr/>
        </p:nvGrpSpPr>
        <p:grpSpPr>
          <a:xfrm>
            <a:off x="7432979" y="53252"/>
            <a:ext cx="4584293" cy="1027617"/>
            <a:chOff x="7419249" y="362171"/>
            <a:chExt cx="4584293" cy="1027617"/>
          </a:xfrm>
        </p:grpSpPr>
        <p:sp>
          <p:nvSpPr>
            <p:cNvPr id="50" name="圓形箭號 38">
              <a:extLst>
                <a:ext uri="{FF2B5EF4-FFF2-40B4-BE49-F238E27FC236}">
                  <a16:creationId xmlns:a16="http://schemas.microsoft.com/office/drawing/2014/main" id="{C3F3010E-ADBE-0700-391E-D440925912BC}"/>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1" name="圓形箭號 39">
              <a:extLst>
                <a:ext uri="{FF2B5EF4-FFF2-40B4-BE49-F238E27FC236}">
                  <a16:creationId xmlns:a16="http://schemas.microsoft.com/office/drawing/2014/main" id="{46365487-AA47-E9E7-F17E-E5F134FA5D8A}"/>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2" name="圓形箭號 40">
              <a:extLst>
                <a:ext uri="{FF2B5EF4-FFF2-40B4-BE49-F238E27FC236}">
                  <a16:creationId xmlns:a16="http://schemas.microsoft.com/office/drawing/2014/main" id="{562D93CA-094A-BAB5-402B-C244D7B48092}"/>
                </a:ext>
              </a:extLst>
            </p:cNvPr>
            <p:cNvSpPr/>
            <p:nvPr/>
          </p:nvSpPr>
          <p:spPr>
            <a:xfrm rot="10800000" flipH="1">
              <a:off x="894947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3" name="圓形箭號 41">
              <a:extLst>
                <a:ext uri="{FF2B5EF4-FFF2-40B4-BE49-F238E27FC236}">
                  <a16:creationId xmlns:a16="http://schemas.microsoft.com/office/drawing/2014/main" id="{E2DACBAC-F00E-0854-6246-9DA501D6E9E4}"/>
                </a:ext>
              </a:extLst>
            </p:cNvPr>
            <p:cNvSpPr/>
            <p:nvPr/>
          </p:nvSpPr>
          <p:spPr>
            <a:xfrm rot="348603">
              <a:off x="10441128" y="586311"/>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4" name="圓形箭號 42">
              <a:extLst>
                <a:ext uri="{FF2B5EF4-FFF2-40B4-BE49-F238E27FC236}">
                  <a16:creationId xmlns:a16="http://schemas.microsoft.com/office/drawing/2014/main" id="{AB55B081-8FFD-BF48-71ED-062A960FDAF0}"/>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55" name="Freeform 35">
              <a:extLst>
                <a:ext uri="{FF2B5EF4-FFF2-40B4-BE49-F238E27FC236}">
                  <a16:creationId xmlns:a16="http://schemas.microsoft.com/office/drawing/2014/main" id="{CE0A4274-B625-ABAC-FF4A-C0935CF1C27A}"/>
                </a:ext>
              </a:extLst>
            </p:cNvPr>
            <p:cNvSpPr/>
            <p:nvPr/>
          </p:nvSpPr>
          <p:spPr>
            <a:xfrm>
              <a:off x="9735465" y="396653"/>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56" name="TextBox 4">
              <a:extLst>
                <a:ext uri="{FF2B5EF4-FFF2-40B4-BE49-F238E27FC236}">
                  <a16:creationId xmlns:a16="http://schemas.microsoft.com/office/drawing/2014/main" id="{18124606-E964-0B97-49A9-88CC56C6A4FE}"/>
                </a:ext>
              </a:extLst>
            </p:cNvPr>
            <p:cNvSpPr txBox="1"/>
            <p:nvPr/>
          </p:nvSpPr>
          <p:spPr>
            <a:xfrm>
              <a:off x="9110168" y="678672"/>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查詢模式</a:t>
              </a:r>
            </a:p>
          </p:txBody>
        </p:sp>
        <p:sp>
          <p:nvSpPr>
            <p:cNvPr id="57" name="TextBox 4">
              <a:extLst>
                <a:ext uri="{FF2B5EF4-FFF2-40B4-BE49-F238E27FC236}">
                  <a16:creationId xmlns:a16="http://schemas.microsoft.com/office/drawing/2014/main" id="{10B63B05-B6EA-FE73-7BFE-DA7A990B80CA}"/>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59" name="TextBox 4">
              <a:extLst>
                <a:ext uri="{FF2B5EF4-FFF2-40B4-BE49-F238E27FC236}">
                  <a16:creationId xmlns:a16="http://schemas.microsoft.com/office/drawing/2014/main" id="{CF4ACB6A-CF74-65F1-9740-6DEED5CE7A51}"/>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60" name="TextBox 4">
              <a:extLst>
                <a:ext uri="{FF2B5EF4-FFF2-40B4-BE49-F238E27FC236}">
                  <a16:creationId xmlns:a16="http://schemas.microsoft.com/office/drawing/2014/main" id="{CDDA3FE8-3603-9346-26C2-767408BB0439}"/>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查詢結果</a:t>
              </a:r>
            </a:p>
          </p:txBody>
        </p:sp>
        <p:sp>
          <p:nvSpPr>
            <p:cNvPr id="61" name="TextBox 4">
              <a:extLst>
                <a:ext uri="{FF2B5EF4-FFF2-40B4-BE49-F238E27FC236}">
                  <a16:creationId xmlns:a16="http://schemas.microsoft.com/office/drawing/2014/main" id="{928705C4-B722-70B0-9E97-4CA0AC0466EB}"/>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62" name="TextBox 4">
              <a:extLst>
                <a:ext uri="{FF2B5EF4-FFF2-40B4-BE49-F238E27FC236}">
                  <a16:creationId xmlns:a16="http://schemas.microsoft.com/office/drawing/2014/main" id="{A524FCB3-94EB-9DF5-8926-4D0368665AA1}"/>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2" name="TextBox 4">
            <a:extLst>
              <a:ext uri="{FF2B5EF4-FFF2-40B4-BE49-F238E27FC236}">
                <a16:creationId xmlns:a16="http://schemas.microsoft.com/office/drawing/2014/main" id="{E9173E29-A5CF-6C11-8FE2-01B87CC5F818}"/>
              </a:ext>
            </a:extLst>
          </p:cNvPr>
          <p:cNvSpPr txBox="1"/>
          <p:nvPr/>
        </p:nvSpPr>
        <p:spPr>
          <a:xfrm>
            <a:off x="568942" y="1395527"/>
            <a:ext cx="2784283"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a:solidFill>
                  <a:srgbClr val="754C28"/>
                </a:solidFill>
                <a:latin typeface="微軟正黑體"/>
                <a:ea typeface="微軟正黑體"/>
              </a:rPr>
              <a:t>查詢結果列表</a:t>
            </a:r>
            <a:endParaRPr lang="en-US" altLang="zh-TW" sz="2800" b="1" dirty="0">
              <a:solidFill>
                <a:srgbClr val="754C28"/>
              </a:solidFill>
              <a:latin typeface="微軟正黑體"/>
              <a:ea typeface="微軟正黑體"/>
            </a:endParaRPr>
          </a:p>
        </p:txBody>
      </p:sp>
      <p:pic>
        <p:nvPicPr>
          <p:cNvPr id="4" name="圖片 3">
            <a:extLst>
              <a:ext uri="{FF2B5EF4-FFF2-40B4-BE49-F238E27FC236}">
                <a16:creationId xmlns:a16="http://schemas.microsoft.com/office/drawing/2014/main" id="{8FC81D60-8110-A4E2-2E87-53C89E2BCA5D}"/>
              </a:ext>
            </a:extLst>
          </p:cNvPr>
          <p:cNvPicPr>
            <a:picLocks noChangeAspect="1"/>
          </p:cNvPicPr>
          <p:nvPr/>
        </p:nvPicPr>
        <p:blipFill>
          <a:blip r:embed="rId8"/>
          <a:stretch>
            <a:fillRect/>
          </a:stretch>
        </p:blipFill>
        <p:spPr>
          <a:xfrm>
            <a:off x="2997738" y="1989209"/>
            <a:ext cx="5723116" cy="335309"/>
          </a:xfrm>
          <a:prstGeom prst="rect">
            <a:avLst/>
          </a:prstGeom>
          <a:ln w="38100">
            <a:solidFill>
              <a:srgbClr val="FFC000"/>
            </a:solidFill>
          </a:ln>
        </p:spPr>
      </p:pic>
      <p:pic>
        <p:nvPicPr>
          <p:cNvPr id="12" name="圖片 11">
            <a:extLst>
              <a:ext uri="{FF2B5EF4-FFF2-40B4-BE49-F238E27FC236}">
                <a16:creationId xmlns:a16="http://schemas.microsoft.com/office/drawing/2014/main" id="{419FD6DA-3B63-50AF-A283-127A16EC4D08}"/>
              </a:ext>
            </a:extLst>
          </p:cNvPr>
          <p:cNvPicPr>
            <a:picLocks noChangeAspect="1"/>
          </p:cNvPicPr>
          <p:nvPr/>
        </p:nvPicPr>
        <p:blipFill>
          <a:blip r:embed="rId9"/>
          <a:stretch>
            <a:fillRect/>
          </a:stretch>
        </p:blipFill>
        <p:spPr>
          <a:xfrm>
            <a:off x="1061110" y="3561042"/>
            <a:ext cx="10546994" cy="1013548"/>
          </a:xfrm>
          <a:prstGeom prst="rect">
            <a:avLst/>
          </a:prstGeom>
          <a:ln w="38100">
            <a:solidFill>
              <a:srgbClr val="7030A0"/>
            </a:solidFill>
          </a:ln>
        </p:spPr>
      </p:pic>
      <p:sp>
        <p:nvSpPr>
          <p:cNvPr id="13" name="矩形 12">
            <a:extLst>
              <a:ext uri="{FF2B5EF4-FFF2-40B4-BE49-F238E27FC236}">
                <a16:creationId xmlns:a16="http://schemas.microsoft.com/office/drawing/2014/main" id="{AD68507D-C92A-0DBA-3D19-2127A508A294}"/>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14" name="TextBox 3">
            <a:extLst>
              <a:ext uri="{FF2B5EF4-FFF2-40B4-BE49-F238E27FC236}">
                <a16:creationId xmlns:a16="http://schemas.microsoft.com/office/drawing/2014/main" id="{400CEE62-9C30-8EF8-A49C-E755EFEC3299}"/>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(7/9)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264111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圖片 38">
            <a:extLst>
              <a:ext uri="{FF2B5EF4-FFF2-40B4-BE49-F238E27FC236}">
                <a16:creationId xmlns:a16="http://schemas.microsoft.com/office/drawing/2014/main" id="{DE89C9E1-18DC-5D54-36A8-FF8145A4A346}"/>
              </a:ext>
            </a:extLst>
          </p:cNvPr>
          <p:cNvPicPr>
            <a:picLocks noChangeAspect="1"/>
          </p:cNvPicPr>
          <p:nvPr/>
        </p:nvPicPr>
        <p:blipFill>
          <a:blip r:embed="rId3"/>
          <a:stretch>
            <a:fillRect/>
          </a:stretch>
        </p:blipFill>
        <p:spPr>
          <a:xfrm>
            <a:off x="6167722" y="1599821"/>
            <a:ext cx="4913617" cy="5028043"/>
          </a:xfrm>
          <a:prstGeom prst="rect">
            <a:avLst/>
          </a:prstGeom>
        </p:spPr>
      </p:pic>
      <p:sp>
        <p:nvSpPr>
          <p:cNvPr id="58" name="投影片編號版面配置區 57">
            <a:extLst>
              <a:ext uri="{FF2B5EF4-FFF2-40B4-BE49-F238E27FC236}">
                <a16:creationId xmlns:a16="http://schemas.microsoft.com/office/drawing/2014/main" id="{F4E950B1-6A15-55BD-B24F-A74822C50C5B}"/>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21</a:t>
            </a:fld>
            <a:endParaRPr lang="en-US" sz="2000" dirty="0"/>
          </a:p>
        </p:txBody>
      </p:sp>
      <p:sp>
        <p:nvSpPr>
          <p:cNvPr id="31" name="TextBox 4">
            <a:extLst>
              <a:ext uri="{FF2B5EF4-FFF2-40B4-BE49-F238E27FC236}">
                <a16:creationId xmlns:a16="http://schemas.microsoft.com/office/drawing/2014/main" id="{3F762F8E-0C9D-A27A-0C48-AEDDD2271720}"/>
              </a:ext>
            </a:extLst>
          </p:cNvPr>
          <p:cNvSpPr txBox="1"/>
          <p:nvPr/>
        </p:nvSpPr>
        <p:spPr>
          <a:xfrm>
            <a:off x="568942" y="2151836"/>
            <a:ext cx="5005498" cy="409843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671513" indent="-671513">
              <a:lnSpc>
                <a:spcPct val="150000"/>
              </a:lnSpc>
            </a:pPr>
            <a:r>
              <a:rPr lang="en" altLang="zh-TW" sz="2000">
                <a:solidFill>
                  <a:srgbClr val="754C28"/>
                </a:solidFill>
                <a:latin typeface="微軟正黑體"/>
                <a:ea typeface="微軟正黑體"/>
              </a:rPr>
              <a:t>A</a:t>
            </a:r>
            <a:r>
              <a:rPr lang="zh-TW" altLang="en-US" sz="2000" dirty="0">
                <a:solidFill>
                  <a:srgbClr val="754C28"/>
                </a:solidFill>
                <a:latin typeface="微軟正黑體"/>
                <a:ea typeface="微軟正黑體"/>
              </a:rPr>
              <a:t>區：導覽工具區</a:t>
            </a:r>
          </a:p>
          <a:p>
            <a:pPr marL="671513" indent="-671513">
              <a:lnSpc>
                <a:spcPct val="150000"/>
              </a:lnSpc>
            </a:pPr>
            <a:r>
              <a:rPr lang="en" altLang="zh-TW" sz="2000" dirty="0">
                <a:solidFill>
                  <a:srgbClr val="754C28"/>
                </a:solidFill>
                <a:latin typeface="微軟正黑體"/>
                <a:ea typeface="微軟正黑體"/>
              </a:rPr>
              <a:t>B</a:t>
            </a:r>
            <a:r>
              <a:rPr lang="zh-TW" altLang="en-US" sz="2000" dirty="0">
                <a:solidFill>
                  <a:srgbClr val="754C28"/>
                </a:solidFill>
                <a:latin typeface="微軟正黑體"/>
                <a:ea typeface="微軟正黑體"/>
              </a:rPr>
              <a:t>區：有電子全文下載、調閱國圖館藏、延伸查詢、文獻傳遞服務、勘誤回報等功能</a:t>
            </a:r>
          </a:p>
          <a:p>
            <a:pPr marL="671513" indent="-671513">
              <a:lnSpc>
                <a:spcPct val="150000"/>
              </a:lnSpc>
            </a:pPr>
            <a:r>
              <a:rPr lang="en" altLang="zh-TW" sz="2000" dirty="0">
                <a:solidFill>
                  <a:srgbClr val="754C28"/>
                </a:solidFill>
                <a:latin typeface="微軟正黑體"/>
                <a:ea typeface="微軟正黑體"/>
              </a:rPr>
              <a:t>C</a:t>
            </a:r>
            <a:r>
              <a:rPr lang="zh-TW" altLang="en-US" sz="2000" dirty="0">
                <a:solidFill>
                  <a:srgbClr val="754C28"/>
                </a:solidFill>
                <a:latin typeface="微軟正黑體"/>
                <a:ea typeface="微軟正黑體"/>
              </a:rPr>
              <a:t>區：書目內容切換標籤</a:t>
            </a:r>
          </a:p>
          <a:p>
            <a:pPr marL="671513" indent="-671513">
              <a:lnSpc>
                <a:spcPct val="150000"/>
              </a:lnSpc>
            </a:pPr>
            <a:r>
              <a:rPr lang="en" altLang="zh-TW" sz="2000" dirty="0">
                <a:solidFill>
                  <a:srgbClr val="754C28"/>
                </a:solidFill>
                <a:latin typeface="微軟正黑體"/>
                <a:ea typeface="微軟正黑體"/>
              </a:rPr>
              <a:t>D</a:t>
            </a:r>
            <a:r>
              <a:rPr lang="zh-TW" altLang="en-US" sz="2000" dirty="0">
                <a:solidFill>
                  <a:srgbClr val="754C28"/>
                </a:solidFill>
                <a:latin typeface="微軟正黑體"/>
                <a:ea typeface="微軟正黑體"/>
              </a:rPr>
              <a:t>區：書目內容呈現區</a:t>
            </a:r>
          </a:p>
          <a:p>
            <a:pPr marL="671513" indent="-671513">
              <a:lnSpc>
                <a:spcPct val="150000"/>
              </a:lnSpc>
            </a:pPr>
            <a:r>
              <a:rPr lang="en" altLang="zh-TW" sz="2000" dirty="0">
                <a:solidFill>
                  <a:srgbClr val="754C28"/>
                </a:solidFill>
                <a:latin typeface="微軟正黑體"/>
                <a:ea typeface="微軟正黑體"/>
              </a:rPr>
              <a:t>E</a:t>
            </a:r>
            <a:r>
              <a:rPr lang="zh-TW" altLang="en-US" sz="2000" dirty="0">
                <a:solidFill>
                  <a:srgbClr val="754C28"/>
                </a:solidFill>
                <a:latin typeface="微軟正黑體"/>
                <a:ea typeface="微軟正黑體"/>
              </a:rPr>
              <a:t>區：相關次數區，有被引用次數、點閱次數、評分、電子全文下載次數及被收藏次數等項目的統計</a:t>
            </a:r>
          </a:p>
          <a:p>
            <a:pPr marL="671513" indent="-671513">
              <a:lnSpc>
                <a:spcPct val="150000"/>
              </a:lnSpc>
            </a:pPr>
            <a:r>
              <a:rPr lang="en" altLang="zh-TW" sz="2000" dirty="0">
                <a:solidFill>
                  <a:srgbClr val="754C28"/>
                </a:solidFill>
                <a:latin typeface="微軟正黑體"/>
                <a:ea typeface="微軟正黑體"/>
              </a:rPr>
              <a:t>F</a:t>
            </a:r>
            <a:r>
              <a:rPr lang="zh-TW" altLang="en-US" sz="2000" dirty="0">
                <a:solidFill>
                  <a:srgbClr val="754C28"/>
                </a:solidFill>
                <a:latin typeface="微軟正黑體"/>
                <a:ea typeface="微軟正黑體"/>
              </a:rPr>
              <a:t>區：</a:t>
            </a:r>
            <a:r>
              <a:rPr lang="en" altLang="zh-TW" sz="2000" dirty="0">
                <a:solidFill>
                  <a:srgbClr val="754C28"/>
                </a:solidFill>
                <a:latin typeface="微軟正黑體"/>
                <a:ea typeface="微軟正黑體"/>
              </a:rPr>
              <a:t>WEB2.0</a:t>
            </a:r>
            <a:r>
              <a:rPr lang="zh-TW" altLang="en-US" sz="2000" dirty="0">
                <a:solidFill>
                  <a:srgbClr val="754C28"/>
                </a:solidFill>
                <a:latin typeface="微軟正黑體"/>
                <a:ea typeface="微軟正黑體"/>
              </a:rPr>
              <a:t>功能區</a:t>
            </a:r>
          </a:p>
        </p:txBody>
      </p:sp>
      <p:sp>
        <p:nvSpPr>
          <p:cNvPr id="13" name="矩形 12">
            <a:extLst>
              <a:ext uri="{FF2B5EF4-FFF2-40B4-BE49-F238E27FC236}">
                <a16:creationId xmlns:a16="http://schemas.microsoft.com/office/drawing/2014/main" id="{2926140C-62C4-B4B4-4D95-03CC96212CFC}"/>
              </a:ext>
            </a:extLst>
          </p:cNvPr>
          <p:cNvSpPr/>
          <p:nvPr/>
        </p:nvSpPr>
        <p:spPr>
          <a:xfrm>
            <a:off x="6223791" y="2188995"/>
            <a:ext cx="2663144" cy="189151"/>
          </a:xfrm>
          <a:prstGeom prst="rect">
            <a:avLst/>
          </a:prstGeom>
          <a:noFill/>
          <a:ln w="57150">
            <a:solidFill>
              <a:srgbClr val="FFC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solidFill>
                <a:srgbClr val="FFC000"/>
              </a:solidFill>
            </a:endParaRPr>
          </a:p>
        </p:txBody>
      </p:sp>
      <p:sp>
        <p:nvSpPr>
          <p:cNvPr id="59" name="Freeform 35">
            <a:extLst>
              <a:ext uri="{FF2B5EF4-FFF2-40B4-BE49-F238E27FC236}">
                <a16:creationId xmlns:a16="http://schemas.microsoft.com/office/drawing/2014/main" id="{4966C02D-59C0-BFAF-5F3C-9F588136AC69}"/>
              </a:ext>
            </a:extLst>
          </p:cNvPr>
          <p:cNvSpPr/>
          <p:nvPr/>
        </p:nvSpPr>
        <p:spPr>
          <a:xfrm>
            <a:off x="10430151" y="182331"/>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73" name="群組 72">
            <a:extLst>
              <a:ext uri="{FF2B5EF4-FFF2-40B4-BE49-F238E27FC236}">
                <a16:creationId xmlns:a16="http://schemas.microsoft.com/office/drawing/2014/main" id="{5B86934E-BCA7-6642-453A-E109A7BE797C}"/>
              </a:ext>
            </a:extLst>
          </p:cNvPr>
          <p:cNvGrpSpPr/>
          <p:nvPr/>
        </p:nvGrpSpPr>
        <p:grpSpPr>
          <a:xfrm>
            <a:off x="7432979" y="53252"/>
            <a:ext cx="4584293" cy="1021604"/>
            <a:chOff x="7419249" y="362171"/>
            <a:chExt cx="4584293" cy="1021604"/>
          </a:xfrm>
        </p:grpSpPr>
        <p:sp>
          <p:nvSpPr>
            <p:cNvPr id="61" name="圓形箭號 50">
              <a:extLst>
                <a:ext uri="{FF2B5EF4-FFF2-40B4-BE49-F238E27FC236}">
                  <a16:creationId xmlns:a16="http://schemas.microsoft.com/office/drawing/2014/main" id="{F670A6B5-BDCE-44BF-BA09-52651B6C4576}"/>
                </a:ext>
              </a:extLst>
            </p:cNvPr>
            <p:cNvSpPr/>
            <p:nvPr/>
          </p:nvSpPr>
          <p:spPr>
            <a:xfrm rot="11060525" flipH="1">
              <a:off x="11200065" y="496068"/>
              <a:ext cx="803477" cy="803477"/>
            </a:xfrm>
            <a:prstGeom prst="circularArrow">
              <a:avLst>
                <a:gd name="adj1" fmla="val 2271"/>
                <a:gd name="adj2" fmla="val 273786"/>
                <a:gd name="adj3" fmla="val 19550703"/>
                <a:gd name="adj4" fmla="val 12991945"/>
                <a:gd name="adj5" fmla="val 2650"/>
              </a:avLst>
            </a:prstGeom>
            <a:solidFill>
              <a:schemeClr val="accent3"/>
            </a:solidFill>
            <a:ln>
              <a:solidFill>
                <a:schemeClr val="bg1">
                  <a:lumMod val="8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2" name="圓形箭號 49">
              <a:extLst>
                <a:ext uri="{FF2B5EF4-FFF2-40B4-BE49-F238E27FC236}">
                  <a16:creationId xmlns:a16="http://schemas.microsoft.com/office/drawing/2014/main" id="{71680695-DE57-A94C-BE11-37E83E4B6F82}"/>
                </a:ext>
              </a:extLst>
            </p:cNvPr>
            <p:cNvSpPr/>
            <p:nvPr/>
          </p:nvSpPr>
          <p:spPr>
            <a:xfrm rot="348603">
              <a:off x="9721102" y="362289"/>
              <a:ext cx="803477" cy="803477"/>
            </a:xfrm>
            <a:prstGeom prst="circularArrow">
              <a:avLst>
                <a:gd name="adj1" fmla="val 2271"/>
                <a:gd name="adj2" fmla="val 273786"/>
                <a:gd name="adj3" fmla="val 19550703"/>
                <a:gd name="adj4" fmla="val 11591223"/>
                <a:gd name="adj5" fmla="val 2650"/>
              </a:avLst>
            </a:prstGeom>
            <a:solidFill>
              <a:schemeClr val="accent3"/>
            </a:solidFill>
            <a:ln>
              <a:solidFill>
                <a:schemeClr val="bg1">
                  <a:lumMod val="8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3" name="圓形箭號 48">
              <a:extLst>
                <a:ext uri="{FF2B5EF4-FFF2-40B4-BE49-F238E27FC236}">
                  <a16:creationId xmlns:a16="http://schemas.microsoft.com/office/drawing/2014/main" id="{A1B01006-EF15-6B62-BF52-BDAF6EFC2D89}"/>
                </a:ext>
              </a:extLst>
            </p:cNvPr>
            <p:cNvSpPr/>
            <p:nvPr/>
          </p:nvSpPr>
          <p:spPr>
            <a:xfrm rot="10800000" flipH="1">
              <a:off x="8949471" y="510785"/>
              <a:ext cx="803477" cy="803477"/>
            </a:xfrm>
            <a:prstGeom prst="circularArrow">
              <a:avLst>
                <a:gd name="adj1" fmla="val 2271"/>
                <a:gd name="adj2" fmla="val 273786"/>
                <a:gd name="adj3" fmla="val 19550703"/>
                <a:gd name="adj4" fmla="val 12298585"/>
                <a:gd name="adj5" fmla="val 2650"/>
              </a:avLst>
            </a:prstGeom>
            <a:solidFill>
              <a:schemeClr val="accent3"/>
            </a:solidFill>
            <a:ln>
              <a:solidFill>
                <a:schemeClr val="bg1">
                  <a:lumMod val="8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4" name="圓形箭號 47">
              <a:extLst>
                <a:ext uri="{FF2B5EF4-FFF2-40B4-BE49-F238E27FC236}">
                  <a16:creationId xmlns:a16="http://schemas.microsoft.com/office/drawing/2014/main" id="{8E83D922-D808-C6ED-9A00-F1ADE8498690}"/>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a:ln>
              <a:solidFill>
                <a:schemeClr val="bg1">
                  <a:lumMod val="8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5" name="圓形箭號 46">
              <a:extLst>
                <a:ext uri="{FF2B5EF4-FFF2-40B4-BE49-F238E27FC236}">
                  <a16:creationId xmlns:a16="http://schemas.microsoft.com/office/drawing/2014/main" id="{CD04C769-396B-F207-F766-F77A325FE457}"/>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a:ln>
              <a:solidFill>
                <a:schemeClr val="bg1">
                  <a:lumMod val="8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66" name="Freeform 35">
              <a:extLst>
                <a:ext uri="{FF2B5EF4-FFF2-40B4-BE49-F238E27FC236}">
                  <a16:creationId xmlns:a16="http://schemas.microsoft.com/office/drawing/2014/main" id="{E9C5282C-1F31-8F1A-DD73-850B0A5E5C1D}"/>
                </a:ext>
              </a:extLst>
            </p:cNvPr>
            <p:cNvSpPr/>
            <p:nvPr/>
          </p:nvSpPr>
          <p:spPr>
            <a:xfrm>
              <a:off x="10460789" y="613232"/>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7" name="TextBox 4">
              <a:extLst>
                <a:ext uri="{FF2B5EF4-FFF2-40B4-BE49-F238E27FC236}">
                  <a16:creationId xmlns:a16="http://schemas.microsoft.com/office/drawing/2014/main" id="{1198D35D-5390-93C8-66CE-A6348325C8D1}"/>
                </a:ext>
              </a:extLst>
            </p:cNvPr>
            <p:cNvSpPr txBox="1"/>
            <p:nvPr/>
          </p:nvSpPr>
          <p:spPr>
            <a:xfrm>
              <a:off x="9110168" y="678672"/>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查詢模式</a:t>
              </a:r>
            </a:p>
          </p:txBody>
        </p:sp>
        <p:sp>
          <p:nvSpPr>
            <p:cNvPr id="68" name="TextBox 4">
              <a:extLst>
                <a:ext uri="{FF2B5EF4-FFF2-40B4-BE49-F238E27FC236}">
                  <a16:creationId xmlns:a16="http://schemas.microsoft.com/office/drawing/2014/main" id="{DFB74A92-212D-AD25-697B-24C6D7A08980}"/>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69" name="TextBox 4">
              <a:extLst>
                <a:ext uri="{FF2B5EF4-FFF2-40B4-BE49-F238E27FC236}">
                  <a16:creationId xmlns:a16="http://schemas.microsoft.com/office/drawing/2014/main" id="{073F5D2D-E8F7-0975-91A0-22E5CD06885A}"/>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70" name="TextBox 4">
              <a:extLst>
                <a:ext uri="{FF2B5EF4-FFF2-40B4-BE49-F238E27FC236}">
                  <a16:creationId xmlns:a16="http://schemas.microsoft.com/office/drawing/2014/main" id="{E04BA850-277C-05D2-7687-7F3CE25A2E14}"/>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71" name="TextBox 4">
              <a:extLst>
                <a:ext uri="{FF2B5EF4-FFF2-40B4-BE49-F238E27FC236}">
                  <a16:creationId xmlns:a16="http://schemas.microsoft.com/office/drawing/2014/main" id="{0CE71F62-1876-A0F5-9EBF-1B4E1038ECBA}"/>
                </a:ext>
              </a:extLst>
            </p:cNvPr>
            <p:cNvSpPr txBox="1"/>
            <p:nvPr/>
          </p:nvSpPr>
          <p:spPr>
            <a:xfrm>
              <a:off x="10602522" y="763911"/>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論文詳目</a:t>
              </a:r>
            </a:p>
          </p:txBody>
        </p:sp>
        <p:sp>
          <p:nvSpPr>
            <p:cNvPr id="72" name="TextBox 4">
              <a:extLst>
                <a:ext uri="{FF2B5EF4-FFF2-40B4-BE49-F238E27FC236}">
                  <a16:creationId xmlns:a16="http://schemas.microsoft.com/office/drawing/2014/main" id="{13C6F42B-F438-492B-1F7C-E7D338FB0090}"/>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書目收藏</a:t>
              </a:r>
            </a:p>
          </p:txBody>
        </p:sp>
      </p:grpSp>
      <p:sp>
        <p:nvSpPr>
          <p:cNvPr id="2" name="TextBox 4">
            <a:extLst>
              <a:ext uri="{FF2B5EF4-FFF2-40B4-BE49-F238E27FC236}">
                <a16:creationId xmlns:a16="http://schemas.microsoft.com/office/drawing/2014/main" id="{A9478078-6F60-3562-BA92-B8DA77C36096}"/>
              </a:ext>
            </a:extLst>
          </p:cNvPr>
          <p:cNvSpPr txBox="1"/>
          <p:nvPr/>
        </p:nvSpPr>
        <p:spPr>
          <a:xfrm>
            <a:off x="568942" y="1395527"/>
            <a:ext cx="2784283"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a:solidFill>
                  <a:srgbClr val="754C28"/>
                </a:solidFill>
                <a:latin typeface="微軟正黑體"/>
                <a:ea typeface="微軟正黑體"/>
              </a:rPr>
              <a:t>論文詳目顯示</a:t>
            </a:r>
            <a:endParaRPr lang="en-US" altLang="zh-TW" sz="2800" b="1" dirty="0">
              <a:solidFill>
                <a:srgbClr val="754C28"/>
              </a:solidFill>
              <a:latin typeface="微軟正黑體"/>
              <a:ea typeface="微軟正黑體"/>
            </a:endParaRPr>
          </a:p>
        </p:txBody>
      </p:sp>
      <p:pic>
        <p:nvPicPr>
          <p:cNvPr id="3" name="Picture 2">
            <a:extLst>
              <a:ext uri="{FF2B5EF4-FFF2-40B4-BE49-F238E27FC236}">
                <a16:creationId xmlns:a16="http://schemas.microsoft.com/office/drawing/2014/main" id="{21BA9E39-A18C-FBB2-8022-C5F3968DA5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3287" y="1714916"/>
            <a:ext cx="5786439" cy="25856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C77AC14-AA02-A2BE-6202-006E3A5B74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1491" y="3275492"/>
            <a:ext cx="5886078" cy="2884374"/>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9F0D1FA2-E84A-8315-5975-F13CDB75DEE6}"/>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24" name="TextBox 3">
            <a:extLst>
              <a:ext uri="{FF2B5EF4-FFF2-40B4-BE49-F238E27FC236}">
                <a16:creationId xmlns:a16="http://schemas.microsoft.com/office/drawing/2014/main" id="{006CB902-DE24-CE42-516C-DA987E99C0EC}"/>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(8/9)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143837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Freeform 35">
            <a:extLst>
              <a:ext uri="{FF2B5EF4-FFF2-40B4-BE49-F238E27FC236}">
                <a16:creationId xmlns:a16="http://schemas.microsoft.com/office/drawing/2014/main" id="{53467EF7-64A7-A925-2E89-15F765FABBFD}"/>
              </a:ext>
            </a:extLst>
          </p:cNvPr>
          <p:cNvSpPr/>
          <p:nvPr/>
        </p:nvSpPr>
        <p:spPr>
          <a:xfrm>
            <a:off x="11165320" y="-120"/>
            <a:ext cx="899156" cy="951030"/>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1" name="TextBox 4">
            <a:extLst>
              <a:ext uri="{FF2B5EF4-FFF2-40B4-BE49-F238E27FC236}">
                <a16:creationId xmlns:a16="http://schemas.microsoft.com/office/drawing/2014/main" id="{3F762F8E-0C9D-A27A-0C48-AEDDD2271720}"/>
              </a:ext>
            </a:extLst>
          </p:cNvPr>
          <p:cNvSpPr txBox="1"/>
          <p:nvPr/>
        </p:nvSpPr>
        <p:spPr>
          <a:xfrm>
            <a:off x="573446" y="2151836"/>
            <a:ext cx="5005498" cy="294991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TW" altLang="en-US" sz="2000">
                <a:solidFill>
                  <a:srgbClr val="754C28"/>
                </a:solidFill>
                <a:latin typeface="微軟正黑體"/>
                <a:ea typeface="微軟正黑體"/>
              </a:rPr>
              <a:t>可以</a:t>
            </a:r>
            <a:r>
              <a:rPr lang="zh-TW" altLang="en-US" sz="2000" dirty="0">
                <a:solidFill>
                  <a:srgbClr val="754C28"/>
                </a:solidFill>
                <a:latin typeface="微軟正黑體"/>
                <a:ea typeface="微軟正黑體"/>
              </a:rPr>
              <a:t>在我的書目收藏中對分類的論文進行資料夾的整理，例如：</a:t>
            </a:r>
            <a:endParaRPr lang="en-US" altLang="zh-TW" sz="2000" dirty="0">
              <a:solidFill>
                <a:srgbClr val="754C28"/>
              </a:solidFill>
              <a:latin typeface="微軟正黑體"/>
              <a:ea typeface="微軟正黑體"/>
            </a:endParaRPr>
          </a:p>
          <a:p>
            <a:pPr marL="761970" lvl="1" indent="-457200">
              <a:lnSpc>
                <a:spcPct val="150000"/>
              </a:lnSpc>
              <a:buFont typeface="Wingdings" panose="05000000000000000000" pitchFamily="2" charset="2"/>
              <a:buChar char="Ø"/>
            </a:pPr>
            <a:r>
              <a:rPr lang="zh-TW" altLang="en-US" sz="1800" dirty="0">
                <a:solidFill>
                  <a:srgbClr val="754C28"/>
                </a:solidFill>
                <a:latin typeface="微軟正黑體"/>
                <a:ea typeface="微軟正黑體"/>
              </a:rPr>
              <a:t>顯示資料夾內容</a:t>
            </a:r>
            <a:endParaRPr lang="en-US" altLang="zh-TW" sz="1800" dirty="0">
              <a:solidFill>
                <a:srgbClr val="754C28"/>
              </a:solidFill>
              <a:latin typeface="微軟正黑體"/>
              <a:ea typeface="微軟正黑體"/>
            </a:endParaRPr>
          </a:p>
          <a:p>
            <a:pPr marL="761970" lvl="1" indent="-457200">
              <a:lnSpc>
                <a:spcPct val="150000"/>
              </a:lnSpc>
              <a:buFont typeface="Wingdings" panose="05000000000000000000" pitchFamily="2" charset="2"/>
              <a:buChar char="Ø"/>
            </a:pPr>
            <a:r>
              <a:rPr lang="zh-TW" altLang="en-US" sz="1800" dirty="0">
                <a:solidFill>
                  <a:srgbClr val="754C28"/>
                </a:solidFill>
                <a:latin typeface="微軟正黑體"/>
                <a:ea typeface="微軟正黑體"/>
              </a:rPr>
              <a:t>刪除資料夾</a:t>
            </a:r>
            <a:endParaRPr lang="en-US" altLang="zh-TW" sz="1800" dirty="0">
              <a:solidFill>
                <a:srgbClr val="754C28"/>
              </a:solidFill>
              <a:latin typeface="微軟正黑體"/>
              <a:ea typeface="微軟正黑體"/>
            </a:endParaRPr>
          </a:p>
          <a:p>
            <a:pPr marL="761970" lvl="1" indent="-457200">
              <a:lnSpc>
                <a:spcPct val="150000"/>
              </a:lnSpc>
              <a:buFont typeface="Wingdings" panose="05000000000000000000" pitchFamily="2" charset="2"/>
              <a:buChar char="Ø"/>
            </a:pPr>
            <a:r>
              <a:rPr lang="zh-TW" altLang="en-US" sz="1800" dirty="0">
                <a:solidFill>
                  <a:srgbClr val="754C28"/>
                </a:solidFill>
                <a:latin typeface="微軟正黑體"/>
                <a:ea typeface="微軟正黑體"/>
              </a:rPr>
              <a:t>清除所有資料夾</a:t>
            </a:r>
            <a:endParaRPr lang="en-US" altLang="zh-TW" sz="1800" dirty="0">
              <a:solidFill>
                <a:srgbClr val="754C28"/>
              </a:solidFill>
              <a:latin typeface="微軟正黑體"/>
              <a:ea typeface="微軟正黑體"/>
            </a:endParaRPr>
          </a:p>
          <a:p>
            <a:pPr marL="761970" lvl="1" indent="-457200">
              <a:lnSpc>
                <a:spcPct val="150000"/>
              </a:lnSpc>
              <a:buFont typeface="Wingdings" panose="05000000000000000000" pitchFamily="2" charset="2"/>
              <a:buChar char="Ø"/>
            </a:pPr>
            <a:r>
              <a:rPr lang="zh-TW" altLang="en-US" sz="1800" dirty="0">
                <a:solidFill>
                  <a:srgbClr val="754C28"/>
                </a:solidFill>
                <a:latin typeface="微軟正黑體"/>
                <a:ea typeface="微軟正黑體"/>
              </a:rPr>
              <a:t>合併資料夾</a:t>
            </a:r>
            <a:endParaRPr lang="en-US" altLang="zh-TW" sz="1800" dirty="0">
              <a:solidFill>
                <a:srgbClr val="754C28"/>
              </a:solidFill>
              <a:latin typeface="微軟正黑體"/>
              <a:ea typeface="微軟正黑體"/>
            </a:endParaRPr>
          </a:p>
          <a:p>
            <a:pPr marL="761970" lvl="1" indent="-457200">
              <a:lnSpc>
                <a:spcPct val="150000"/>
              </a:lnSpc>
              <a:buFont typeface="Wingdings" panose="05000000000000000000" pitchFamily="2" charset="2"/>
              <a:buChar char="Ø"/>
            </a:pPr>
            <a:r>
              <a:rPr lang="zh-TW" altLang="en-US" sz="1800" dirty="0">
                <a:solidFill>
                  <a:srgbClr val="754C28"/>
                </a:solidFill>
                <a:latin typeface="微軟正黑體"/>
                <a:ea typeface="微軟正黑體"/>
              </a:rPr>
              <a:t>資料夾名稱變更</a:t>
            </a:r>
            <a:endParaRPr lang="en-US" altLang="zh-TW" sz="1800" dirty="0">
              <a:solidFill>
                <a:srgbClr val="754C28"/>
              </a:solidFill>
              <a:latin typeface="微軟正黑體"/>
              <a:ea typeface="微軟正黑體"/>
            </a:endParaRPr>
          </a:p>
        </p:txBody>
      </p:sp>
      <p:pic>
        <p:nvPicPr>
          <p:cNvPr id="11266" name="Picture 2">
            <a:extLst>
              <a:ext uri="{FF2B5EF4-FFF2-40B4-BE49-F238E27FC236}">
                <a16:creationId xmlns:a16="http://schemas.microsoft.com/office/drawing/2014/main" id="{51EDFD93-F6C7-EB82-2264-B121B2B62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7863" y="1816798"/>
            <a:ext cx="5643563" cy="4759405"/>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26">
            <a:extLst>
              <a:ext uri="{FF2B5EF4-FFF2-40B4-BE49-F238E27FC236}">
                <a16:creationId xmlns:a16="http://schemas.microsoft.com/office/drawing/2014/main" id="{B85A6EAC-A00B-C92F-A60B-81B883778C7D}"/>
              </a:ext>
            </a:extLst>
          </p:cNvPr>
          <p:cNvSpPr/>
          <p:nvPr/>
        </p:nvSpPr>
        <p:spPr>
          <a:xfrm rot="21460267">
            <a:off x="4084868" y="5688349"/>
            <a:ext cx="1248843" cy="862837"/>
          </a:xfrm>
          <a:custGeom>
            <a:avLst/>
            <a:gdLst/>
            <a:ahLst/>
            <a:cxnLst/>
            <a:rect l="l" t="t" r="r" b="b"/>
            <a:pathLst>
              <a:path w="1873264" h="1294255">
                <a:moveTo>
                  <a:pt x="0" y="0"/>
                </a:moveTo>
                <a:lnTo>
                  <a:pt x="1873265" y="0"/>
                </a:lnTo>
                <a:lnTo>
                  <a:pt x="1873265" y="1294255"/>
                </a:lnTo>
                <a:lnTo>
                  <a:pt x="0" y="1294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39" name="群組 38">
            <a:extLst>
              <a:ext uri="{FF2B5EF4-FFF2-40B4-BE49-F238E27FC236}">
                <a16:creationId xmlns:a16="http://schemas.microsoft.com/office/drawing/2014/main" id="{AE069F19-C650-78A3-62F5-A76062AFC7E2}"/>
              </a:ext>
            </a:extLst>
          </p:cNvPr>
          <p:cNvGrpSpPr/>
          <p:nvPr/>
        </p:nvGrpSpPr>
        <p:grpSpPr>
          <a:xfrm>
            <a:off x="7432979" y="53252"/>
            <a:ext cx="4530419" cy="978408"/>
            <a:chOff x="7419249" y="362171"/>
            <a:chExt cx="4530419" cy="978408"/>
          </a:xfrm>
        </p:grpSpPr>
        <p:sp>
          <p:nvSpPr>
            <p:cNvPr id="34" name="圓形箭號 33">
              <a:extLst>
                <a:ext uri="{FF2B5EF4-FFF2-40B4-BE49-F238E27FC236}">
                  <a16:creationId xmlns:a16="http://schemas.microsoft.com/office/drawing/2014/main" id="{7E2B2333-208B-F1DB-3A53-549137510C73}"/>
                </a:ext>
              </a:extLst>
            </p:cNvPr>
            <p:cNvSpPr/>
            <p:nvPr/>
          </p:nvSpPr>
          <p:spPr>
            <a:xfrm rot="10533593" flipH="1">
              <a:off x="7419249" y="528085"/>
              <a:ext cx="803477" cy="803477"/>
            </a:xfrm>
            <a:prstGeom prst="circularArrow">
              <a:avLst>
                <a:gd name="adj1" fmla="val 2271"/>
                <a:gd name="adj2" fmla="val 273786"/>
                <a:gd name="adj3" fmla="val 19550703"/>
                <a:gd name="adj4" fmla="val 1211281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35" name="圓形箭號 34">
              <a:extLst>
                <a:ext uri="{FF2B5EF4-FFF2-40B4-BE49-F238E27FC236}">
                  <a16:creationId xmlns:a16="http://schemas.microsoft.com/office/drawing/2014/main" id="{F3986C3A-F95E-35C6-1C9E-5E2AF8161334}"/>
                </a:ext>
              </a:extLst>
            </p:cNvPr>
            <p:cNvSpPr/>
            <p:nvPr/>
          </p:nvSpPr>
          <p:spPr>
            <a:xfrm rot="347459">
              <a:off x="8185782" y="362171"/>
              <a:ext cx="803477" cy="803477"/>
            </a:xfrm>
            <a:prstGeom prst="circularArrow">
              <a:avLst>
                <a:gd name="adj1" fmla="val 2271"/>
                <a:gd name="adj2" fmla="val 273786"/>
                <a:gd name="adj3" fmla="val 19550703"/>
                <a:gd name="adj4" fmla="val 11725684"/>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36" name="圓形箭號 35">
              <a:extLst>
                <a:ext uri="{FF2B5EF4-FFF2-40B4-BE49-F238E27FC236}">
                  <a16:creationId xmlns:a16="http://schemas.microsoft.com/office/drawing/2014/main" id="{F9B5B88A-3536-DC9C-2083-5819FA67FCFB}"/>
                </a:ext>
              </a:extLst>
            </p:cNvPr>
            <p:cNvSpPr/>
            <p:nvPr/>
          </p:nvSpPr>
          <p:spPr>
            <a:xfrm rot="10800000" flipH="1">
              <a:off x="8949471" y="510785"/>
              <a:ext cx="803477" cy="803477"/>
            </a:xfrm>
            <a:prstGeom prst="circularArrow">
              <a:avLst>
                <a:gd name="adj1" fmla="val 2271"/>
                <a:gd name="adj2" fmla="val 273786"/>
                <a:gd name="adj3" fmla="val 19550703"/>
                <a:gd name="adj4" fmla="val 1229858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37" name="圓形箭號 36">
              <a:extLst>
                <a:ext uri="{FF2B5EF4-FFF2-40B4-BE49-F238E27FC236}">
                  <a16:creationId xmlns:a16="http://schemas.microsoft.com/office/drawing/2014/main" id="{6FFD537C-3E0D-7455-709A-5E752F9D5E35}"/>
                </a:ext>
              </a:extLst>
            </p:cNvPr>
            <p:cNvSpPr/>
            <p:nvPr/>
          </p:nvSpPr>
          <p:spPr>
            <a:xfrm rot="348603">
              <a:off x="9721102" y="362289"/>
              <a:ext cx="803477" cy="803477"/>
            </a:xfrm>
            <a:prstGeom prst="circularArrow">
              <a:avLst>
                <a:gd name="adj1" fmla="val 2271"/>
                <a:gd name="adj2" fmla="val 273786"/>
                <a:gd name="adj3" fmla="val 19550703"/>
                <a:gd name="adj4" fmla="val 11591223"/>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38" name="圓形箭號 37">
              <a:extLst>
                <a:ext uri="{FF2B5EF4-FFF2-40B4-BE49-F238E27FC236}">
                  <a16:creationId xmlns:a16="http://schemas.microsoft.com/office/drawing/2014/main" id="{D5A864AD-DDB7-9C10-8544-D98F25EBC26C}"/>
                </a:ext>
              </a:extLst>
            </p:cNvPr>
            <p:cNvSpPr/>
            <p:nvPr/>
          </p:nvSpPr>
          <p:spPr>
            <a:xfrm rot="11060525" flipH="1">
              <a:off x="10442418" y="537102"/>
              <a:ext cx="803477" cy="803477"/>
            </a:xfrm>
            <a:prstGeom prst="circularArrow">
              <a:avLst>
                <a:gd name="adj1" fmla="val 2271"/>
                <a:gd name="adj2" fmla="val 273786"/>
                <a:gd name="adj3" fmla="val 19550703"/>
                <a:gd name="adj4" fmla="val 12991945"/>
                <a:gd name="adj5" fmla="val 2650"/>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TW" altLang="en-US"/>
            </a:p>
          </p:txBody>
        </p:sp>
        <p:sp>
          <p:nvSpPr>
            <p:cNvPr id="21" name="Freeform 35">
              <a:extLst>
                <a:ext uri="{FF2B5EF4-FFF2-40B4-BE49-F238E27FC236}">
                  <a16:creationId xmlns:a16="http://schemas.microsoft.com/office/drawing/2014/main" id="{CF688133-8C33-BA6B-2EB1-4D56F326A578}"/>
                </a:ext>
              </a:extLst>
            </p:cNvPr>
            <p:cNvSpPr/>
            <p:nvPr/>
          </p:nvSpPr>
          <p:spPr>
            <a:xfrm>
              <a:off x="11221155" y="433407"/>
              <a:ext cx="728513" cy="770543"/>
            </a:xfrm>
            <a:custGeom>
              <a:avLst/>
              <a:gdLst/>
              <a:ahLst/>
              <a:cxnLst/>
              <a:rect l="l" t="t" r="r" b="b"/>
              <a:pathLst>
                <a:path w="1348734" h="1426545">
                  <a:moveTo>
                    <a:pt x="0" y="0"/>
                  </a:moveTo>
                  <a:lnTo>
                    <a:pt x="1348734" y="0"/>
                  </a:lnTo>
                  <a:lnTo>
                    <a:pt x="1348734" y="1426546"/>
                  </a:lnTo>
                  <a:lnTo>
                    <a:pt x="0" y="14265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2" name="TextBox 4">
              <a:extLst>
                <a:ext uri="{FF2B5EF4-FFF2-40B4-BE49-F238E27FC236}">
                  <a16:creationId xmlns:a16="http://schemas.microsoft.com/office/drawing/2014/main" id="{7475F19D-064C-4EE0-735E-2E9102F7242B}"/>
                </a:ext>
              </a:extLst>
            </p:cNvPr>
            <p:cNvSpPr txBox="1"/>
            <p:nvPr/>
          </p:nvSpPr>
          <p:spPr>
            <a:xfrm>
              <a:off x="9110168" y="678672"/>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查詢模式</a:t>
              </a:r>
            </a:p>
          </p:txBody>
        </p:sp>
        <p:sp>
          <p:nvSpPr>
            <p:cNvPr id="24" name="TextBox 4">
              <a:extLst>
                <a:ext uri="{FF2B5EF4-FFF2-40B4-BE49-F238E27FC236}">
                  <a16:creationId xmlns:a16="http://schemas.microsoft.com/office/drawing/2014/main" id="{39E669EE-7A78-7E1F-3FC1-EBD8BC9E72AE}"/>
                </a:ext>
              </a:extLst>
            </p:cNvPr>
            <p:cNvSpPr txBox="1"/>
            <p:nvPr/>
          </p:nvSpPr>
          <p:spPr>
            <a:xfrm>
              <a:off x="7594905" y="860005"/>
              <a:ext cx="48960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A5A5A5"/>
                  </a:solidFill>
                  <a:latin typeface="微軟正黑體"/>
                  <a:ea typeface="微軟正黑體"/>
                </a:rPr>
                <a:t>簡介</a:t>
              </a:r>
            </a:p>
          </p:txBody>
        </p:sp>
        <p:sp>
          <p:nvSpPr>
            <p:cNvPr id="25" name="TextBox 4">
              <a:extLst>
                <a:ext uri="{FF2B5EF4-FFF2-40B4-BE49-F238E27FC236}">
                  <a16:creationId xmlns:a16="http://schemas.microsoft.com/office/drawing/2014/main" id="{98FDBB5A-7AF0-A4B8-857F-7F5C70970543}"/>
                </a:ext>
              </a:extLst>
            </p:cNvPr>
            <p:cNvSpPr txBox="1"/>
            <p:nvPr/>
          </p:nvSpPr>
          <p:spPr>
            <a:xfrm>
              <a:off x="8336804"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搜尋介面</a:t>
              </a:r>
            </a:p>
          </p:txBody>
        </p:sp>
        <p:sp>
          <p:nvSpPr>
            <p:cNvPr id="26" name="TextBox 4">
              <a:extLst>
                <a:ext uri="{FF2B5EF4-FFF2-40B4-BE49-F238E27FC236}">
                  <a16:creationId xmlns:a16="http://schemas.microsoft.com/office/drawing/2014/main" id="{1CB9777A-C49A-92D9-66EB-3AA85D92D1DE}"/>
                </a:ext>
              </a:extLst>
            </p:cNvPr>
            <p:cNvSpPr txBox="1"/>
            <p:nvPr/>
          </p:nvSpPr>
          <p:spPr>
            <a:xfrm>
              <a:off x="9873778" y="541881"/>
              <a:ext cx="489600"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查詢結果</a:t>
              </a:r>
            </a:p>
          </p:txBody>
        </p:sp>
        <p:sp>
          <p:nvSpPr>
            <p:cNvPr id="27" name="TextBox 4">
              <a:extLst>
                <a:ext uri="{FF2B5EF4-FFF2-40B4-BE49-F238E27FC236}">
                  <a16:creationId xmlns:a16="http://schemas.microsoft.com/office/drawing/2014/main" id="{6E867105-EF6C-8523-7B89-2D242CDE76FC}"/>
                </a:ext>
              </a:extLst>
            </p:cNvPr>
            <p:cNvSpPr txBox="1"/>
            <p:nvPr/>
          </p:nvSpPr>
          <p:spPr>
            <a:xfrm>
              <a:off x="10614246" y="717509"/>
              <a:ext cx="489600" cy="5580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dirty="0">
                  <a:solidFill>
                    <a:srgbClr val="A5A5A5"/>
                  </a:solidFill>
                  <a:latin typeface="微軟正黑體"/>
                  <a:ea typeface="微軟正黑體"/>
                </a:rPr>
                <a:t>論文詳目</a:t>
              </a:r>
            </a:p>
          </p:txBody>
        </p:sp>
        <p:sp>
          <p:nvSpPr>
            <p:cNvPr id="33" name="TextBox 4">
              <a:extLst>
                <a:ext uri="{FF2B5EF4-FFF2-40B4-BE49-F238E27FC236}">
                  <a16:creationId xmlns:a16="http://schemas.microsoft.com/office/drawing/2014/main" id="{DEDD668B-0609-F26E-EAC7-2ADBF9A39E3F}"/>
                </a:ext>
              </a:extLst>
            </p:cNvPr>
            <p:cNvSpPr txBox="1"/>
            <p:nvPr/>
          </p:nvSpPr>
          <p:spPr>
            <a:xfrm>
              <a:off x="11366254" y="541479"/>
              <a:ext cx="489600" cy="5544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spcAft>
                  <a:spcPts val="500"/>
                </a:spcAft>
              </a:pPr>
              <a:r>
                <a:rPr lang="zh-TW" altLang="en-US" sz="1800" b="1" dirty="0">
                  <a:solidFill>
                    <a:srgbClr val="754C28"/>
                  </a:solidFill>
                  <a:latin typeface="微軟正黑體"/>
                  <a:ea typeface="微軟正黑體"/>
                </a:rPr>
                <a:t>書目收藏</a:t>
              </a:r>
            </a:p>
          </p:txBody>
        </p:sp>
      </p:grpSp>
      <p:sp>
        <p:nvSpPr>
          <p:cNvPr id="3" name="投影片編號版面配置區 2">
            <a:extLst>
              <a:ext uri="{FF2B5EF4-FFF2-40B4-BE49-F238E27FC236}">
                <a16:creationId xmlns:a16="http://schemas.microsoft.com/office/drawing/2014/main" id="{BFEE7EB3-5970-ABE5-80D9-3089CAF65F34}"/>
              </a:ext>
            </a:extLst>
          </p:cNvPr>
          <p:cNvSpPr>
            <a:spLocks noGrp="1"/>
          </p:cNvSpPr>
          <p:nvPr>
            <p:ph type="sldNum" sz="quarter" idx="12"/>
          </p:nvPr>
        </p:nvSpPr>
        <p:spPr/>
        <p:txBody>
          <a:bodyPr/>
          <a:lstStyle/>
          <a:p>
            <a:fld id="{003394C5-C7F0-1644-988A-3A8506E51F0F}" type="slidenum">
              <a:rPr kumimoji="1" lang="zh-TW" altLang="en-US" dirty="0" smtClean="0">
                <a:solidFill>
                  <a:schemeClr val="tx1"/>
                </a:solidFill>
                <a:latin typeface="Calibri" panose="020F0502020204030204" pitchFamily="34" charset="0"/>
                <a:cs typeface="Calibri" panose="020F0502020204030204" pitchFamily="34" charset="0"/>
              </a:rPr>
              <a:t>22</a:t>
            </a:fld>
            <a:endParaRPr kumimoji="1" lang="zh-TW" altLang="en-US" dirty="0">
              <a:solidFill>
                <a:schemeClr val="tx1"/>
              </a:solidFill>
              <a:latin typeface="Calibri" panose="020F0502020204030204" pitchFamily="34" charset="0"/>
              <a:cs typeface="Calibri" panose="020F0502020204030204" pitchFamily="34" charset="0"/>
            </a:endParaRPr>
          </a:p>
        </p:txBody>
      </p:sp>
      <p:sp>
        <p:nvSpPr>
          <p:cNvPr id="11270" name="矩形 11269">
            <a:extLst>
              <a:ext uri="{FF2B5EF4-FFF2-40B4-BE49-F238E27FC236}">
                <a16:creationId xmlns:a16="http://schemas.microsoft.com/office/drawing/2014/main" id="{AEBB844A-32D4-67DA-EC61-D47C123853B3}"/>
              </a:ext>
            </a:extLst>
          </p:cNvPr>
          <p:cNvSpPr/>
          <p:nvPr/>
        </p:nvSpPr>
        <p:spPr>
          <a:xfrm>
            <a:off x="568942" y="980531"/>
            <a:ext cx="6329698" cy="222047"/>
          </a:xfrm>
          <a:prstGeom prst="rect">
            <a:avLst/>
          </a:prstGeom>
          <a:solidFill>
            <a:srgbClr val="AFE3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2" name="TextBox 4">
            <a:extLst>
              <a:ext uri="{FF2B5EF4-FFF2-40B4-BE49-F238E27FC236}">
                <a16:creationId xmlns:a16="http://schemas.microsoft.com/office/drawing/2014/main" id="{A2E66178-F1BA-6DFE-13E3-9F26D68A81A9}"/>
              </a:ext>
            </a:extLst>
          </p:cNvPr>
          <p:cNvSpPr txBox="1"/>
          <p:nvPr/>
        </p:nvSpPr>
        <p:spPr>
          <a:xfrm>
            <a:off x="56894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a:solidFill>
                  <a:srgbClr val="754C28"/>
                </a:solidFill>
                <a:latin typeface="微軟正黑體"/>
                <a:ea typeface="微軟正黑體"/>
              </a:rPr>
              <a:t>我的研究室</a:t>
            </a:r>
            <a:r>
              <a:rPr lang="en-US" altLang="zh-TW" sz="2800" b="1">
                <a:solidFill>
                  <a:srgbClr val="754C28"/>
                </a:solidFill>
                <a:latin typeface="微軟正黑體"/>
                <a:ea typeface="微軟正黑體"/>
              </a:rPr>
              <a:t>-</a:t>
            </a:r>
            <a:r>
              <a:rPr lang="zh-TW" altLang="en-US" sz="2800" b="1">
                <a:solidFill>
                  <a:srgbClr val="754C28"/>
                </a:solidFill>
                <a:latin typeface="微軟正黑體"/>
                <a:ea typeface="微軟正黑體"/>
              </a:rPr>
              <a:t>我的書目收藏</a:t>
            </a:r>
            <a:endParaRPr lang="en-US" altLang="zh-TW" sz="2800" dirty="0">
              <a:solidFill>
                <a:srgbClr val="754C28"/>
              </a:solidFill>
              <a:latin typeface="微軟正黑體"/>
              <a:ea typeface="微軟正黑體"/>
            </a:endParaRPr>
          </a:p>
        </p:txBody>
      </p:sp>
      <p:sp>
        <p:nvSpPr>
          <p:cNvPr id="11272" name="TextBox 3">
            <a:extLst>
              <a:ext uri="{FF2B5EF4-FFF2-40B4-BE49-F238E27FC236}">
                <a16:creationId xmlns:a16="http://schemas.microsoft.com/office/drawing/2014/main" id="{E5CC0C1F-AF6D-C080-D702-524A7C471EC2}"/>
              </a:ext>
            </a:extLst>
          </p:cNvPr>
          <p:cNvSpPr txBox="1"/>
          <p:nvPr/>
        </p:nvSpPr>
        <p:spPr>
          <a:xfrm>
            <a:off x="568941" y="471609"/>
            <a:ext cx="645128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sz="4800">
                <a:solidFill>
                  <a:srgbClr val="754C28"/>
                </a:solidFill>
                <a:ea typeface="+mn-lt"/>
                <a:cs typeface="+mn-lt"/>
              </a:rPr>
              <a:t>臺灣碩博士論文網</a:t>
            </a:r>
            <a:r>
              <a:rPr lang="en-US" altLang="zh-TW" sz="4800">
                <a:solidFill>
                  <a:srgbClr val="754C28"/>
                </a:solidFill>
                <a:ea typeface="+mn-lt"/>
                <a:cs typeface="+mn-lt"/>
              </a:rPr>
              <a:t> (9/9)</a:t>
            </a:r>
            <a:endParaRPr lang="en-US" altLang="zh-TW" sz="4800">
              <a:solidFill>
                <a:srgbClr val="754C28"/>
              </a:solidFill>
              <a:latin typeface="微軟正黑體"/>
              <a:ea typeface="微軟正黑體"/>
            </a:endParaRPr>
          </a:p>
        </p:txBody>
      </p:sp>
    </p:spTree>
    <p:extLst>
      <p:ext uri="{BB962C8B-B14F-4D97-AF65-F5344CB8AC3E}">
        <p14:creationId xmlns:p14="http://schemas.microsoft.com/office/powerpoint/2010/main" val="469159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23</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5926637" y="1862036"/>
            <a:ext cx="5167077" cy="12134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不錯不錯，找到很多好文獻</a:t>
            </a:r>
            <a:endParaRPr lang="en-US" altLang="zh-TW" sz="2800" dirty="0">
              <a:solidFill>
                <a:srgbClr val="754C28"/>
              </a:solidFill>
              <a:latin typeface="微軟正黑體" panose="020B0604030504040204" pitchFamily="34" charset="-120"/>
              <a:ea typeface="微軟正黑體" panose="020B0604030504040204" pitchFamily="34" charset="-120"/>
            </a:endParaRPr>
          </a:p>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咦？那個學者的文章我放哪了？</a:t>
            </a:r>
          </a:p>
        </p:txBody>
      </p:sp>
      <p:sp>
        <p:nvSpPr>
          <p:cNvPr id="5" name="Freeform 10">
            <a:extLst>
              <a:ext uri="{FF2B5EF4-FFF2-40B4-BE49-F238E27FC236}">
                <a16:creationId xmlns:a16="http://schemas.microsoft.com/office/drawing/2014/main" id="{409547B5-1D62-5791-4F91-0699378536A3}"/>
              </a:ext>
            </a:extLst>
          </p:cNvPr>
          <p:cNvSpPr/>
          <p:nvPr/>
        </p:nvSpPr>
        <p:spPr>
          <a:xfrm>
            <a:off x="6096000" y="3782491"/>
            <a:ext cx="4757439" cy="1684330"/>
          </a:xfrm>
          <a:custGeom>
            <a:avLst/>
            <a:gdLst/>
            <a:ahLst/>
            <a:cxnLst/>
            <a:rect l="l" t="t" r="r" b="b"/>
            <a:pathLst>
              <a:path w="793210" h="370063">
                <a:moveTo>
                  <a:pt x="0" y="0"/>
                </a:moveTo>
                <a:lnTo>
                  <a:pt x="793210" y="0"/>
                </a:lnTo>
                <a:lnTo>
                  <a:pt x="793210" y="370063"/>
                </a:lnTo>
                <a:lnTo>
                  <a:pt x="0" y="370063"/>
                </a:lnTo>
                <a:close/>
              </a:path>
            </a:pathLst>
          </a:custGeom>
          <a:solidFill>
            <a:srgbClr val="CEEBC6"/>
          </a:solidFill>
        </p:spPr>
        <p:txBody>
          <a:bodyPr/>
          <a:lstStyle/>
          <a:p>
            <a:endParaRPr lang="zh-TW" altLang="en-US"/>
          </a:p>
        </p:txBody>
      </p:sp>
      <p:sp>
        <p:nvSpPr>
          <p:cNvPr id="26" name="TextBox 4">
            <a:extLst>
              <a:ext uri="{FF2B5EF4-FFF2-40B4-BE49-F238E27FC236}">
                <a16:creationId xmlns:a16="http://schemas.microsoft.com/office/drawing/2014/main" id="{C4B98B78-643A-4AAF-FE9A-DB539DFAA895}"/>
              </a:ext>
            </a:extLst>
          </p:cNvPr>
          <p:cNvSpPr txBox="1"/>
          <p:nvPr/>
        </p:nvSpPr>
        <p:spPr>
          <a:xfrm>
            <a:off x="6705100" y="3784978"/>
            <a:ext cx="5167077" cy="64819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US" altLang="zh-TW" sz="3200" dirty="0">
                <a:solidFill>
                  <a:srgbClr val="754C28"/>
                </a:solidFill>
                <a:latin typeface="微軟正黑體" panose="020B0604030504040204" pitchFamily="34" charset="-120"/>
                <a:ea typeface="微軟正黑體" panose="020B0604030504040204" pitchFamily="34" charset="-120"/>
              </a:rPr>
              <a:t>CHAPTER 3</a:t>
            </a:r>
            <a:endParaRPr lang="zh-TW" altLang="en-US" sz="3200" dirty="0">
              <a:solidFill>
                <a:srgbClr val="754C28"/>
              </a:solidFill>
              <a:latin typeface="微軟正黑體" panose="020B0604030504040204" pitchFamily="34" charset="-120"/>
              <a:ea typeface="微軟正黑體" panose="020B0604030504040204" pitchFamily="34" charset="-120"/>
            </a:endParaRPr>
          </a:p>
        </p:txBody>
      </p:sp>
      <p:sp>
        <p:nvSpPr>
          <p:cNvPr id="27" name="TextBox 4">
            <a:extLst>
              <a:ext uri="{FF2B5EF4-FFF2-40B4-BE49-F238E27FC236}">
                <a16:creationId xmlns:a16="http://schemas.microsoft.com/office/drawing/2014/main" id="{212B12F4-D6D5-92F3-B4A8-9B64D0DD4DE8}"/>
              </a:ext>
            </a:extLst>
          </p:cNvPr>
          <p:cNvSpPr txBox="1"/>
          <p:nvPr/>
        </p:nvSpPr>
        <p:spPr>
          <a:xfrm>
            <a:off x="6696256" y="4394475"/>
            <a:ext cx="4157183" cy="97225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4800" dirty="0">
                <a:solidFill>
                  <a:srgbClr val="754C28"/>
                </a:solidFill>
                <a:latin typeface="微軟正黑體" panose="020B0604030504040204" pitchFamily="34" charset="-120"/>
                <a:ea typeface="微軟正黑體" panose="020B0604030504040204" pitchFamily="34" charset="-120"/>
              </a:rPr>
              <a:t>文獻資料整理</a:t>
            </a:r>
          </a:p>
        </p:txBody>
      </p:sp>
      <p:grpSp>
        <p:nvGrpSpPr>
          <p:cNvPr id="28" name="群組 27">
            <a:extLst>
              <a:ext uri="{FF2B5EF4-FFF2-40B4-BE49-F238E27FC236}">
                <a16:creationId xmlns:a16="http://schemas.microsoft.com/office/drawing/2014/main" id="{FDF5F163-7B55-68F2-E25B-B24511BFC9F8}"/>
              </a:ext>
            </a:extLst>
          </p:cNvPr>
          <p:cNvGrpSpPr/>
          <p:nvPr/>
        </p:nvGrpSpPr>
        <p:grpSpPr>
          <a:xfrm>
            <a:off x="1030724" y="1417945"/>
            <a:ext cx="4368662" cy="4710148"/>
            <a:chOff x="1118239" y="1393690"/>
            <a:chExt cx="4368662" cy="4710148"/>
          </a:xfrm>
        </p:grpSpPr>
        <p:pic>
          <p:nvPicPr>
            <p:cNvPr id="10" name="圖片 9">
              <a:extLst>
                <a:ext uri="{FF2B5EF4-FFF2-40B4-BE49-F238E27FC236}">
                  <a16:creationId xmlns:a16="http://schemas.microsoft.com/office/drawing/2014/main" id="{4C5F43C0-D86F-CAFB-88BE-6911E63AEF60}"/>
                </a:ext>
              </a:extLst>
            </p:cNvPr>
            <p:cNvPicPr>
              <a:picLocks noChangeAspect="1"/>
            </p:cNvPicPr>
            <p:nvPr/>
          </p:nvPicPr>
          <p:blipFill>
            <a:blip r:embed="rId8"/>
            <a:stretch>
              <a:fillRect/>
            </a:stretch>
          </p:blipFill>
          <p:spPr>
            <a:xfrm>
              <a:off x="1118239" y="1393690"/>
              <a:ext cx="4368662" cy="4710148"/>
            </a:xfrm>
            <a:prstGeom prst="rect">
              <a:avLst/>
            </a:prstGeom>
          </p:spPr>
        </p:pic>
        <p:sp>
          <p:nvSpPr>
            <p:cNvPr id="17" name="橢圓 16">
              <a:extLst>
                <a:ext uri="{FF2B5EF4-FFF2-40B4-BE49-F238E27FC236}">
                  <a16:creationId xmlns:a16="http://schemas.microsoft.com/office/drawing/2014/main" id="{D6759824-69E2-4B1E-5CFC-809B629A96AA}"/>
                </a:ext>
              </a:extLst>
            </p:cNvPr>
            <p:cNvSpPr/>
            <p:nvPr/>
          </p:nvSpPr>
          <p:spPr>
            <a:xfrm>
              <a:off x="2625595" y="1660868"/>
              <a:ext cx="1024128" cy="10640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橢圓 19">
              <a:extLst>
                <a:ext uri="{FF2B5EF4-FFF2-40B4-BE49-F238E27FC236}">
                  <a16:creationId xmlns:a16="http://schemas.microsoft.com/office/drawing/2014/main" id="{2C88DC18-BDC7-5720-DE58-DBAD5B118CA9}"/>
                </a:ext>
              </a:extLst>
            </p:cNvPr>
            <p:cNvSpPr/>
            <p:nvPr/>
          </p:nvSpPr>
          <p:spPr>
            <a:xfrm>
              <a:off x="1693708" y="2056347"/>
              <a:ext cx="1024128" cy="133762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橢圓 20">
              <a:extLst>
                <a:ext uri="{FF2B5EF4-FFF2-40B4-BE49-F238E27FC236}">
                  <a16:creationId xmlns:a16="http://schemas.microsoft.com/office/drawing/2014/main" id="{D4A1EAA1-2780-DF95-B944-D46A3F0AE684}"/>
                </a:ext>
              </a:extLst>
            </p:cNvPr>
            <p:cNvSpPr/>
            <p:nvPr/>
          </p:nvSpPr>
          <p:spPr>
            <a:xfrm>
              <a:off x="1913575" y="3015200"/>
              <a:ext cx="1413359" cy="134285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橢圓 21">
              <a:extLst>
                <a:ext uri="{FF2B5EF4-FFF2-40B4-BE49-F238E27FC236}">
                  <a16:creationId xmlns:a16="http://schemas.microsoft.com/office/drawing/2014/main" id="{ACB8435F-BAB4-6173-768F-6FBB8B41D85D}"/>
                </a:ext>
              </a:extLst>
            </p:cNvPr>
            <p:cNvSpPr/>
            <p:nvPr/>
          </p:nvSpPr>
          <p:spPr>
            <a:xfrm>
              <a:off x="2794958" y="2789709"/>
              <a:ext cx="971712" cy="106404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橢圓 22">
              <a:extLst>
                <a:ext uri="{FF2B5EF4-FFF2-40B4-BE49-F238E27FC236}">
                  <a16:creationId xmlns:a16="http://schemas.microsoft.com/office/drawing/2014/main" id="{3D8072F0-E6CF-5F0D-8F23-644DA3F4C53A}"/>
                </a:ext>
              </a:extLst>
            </p:cNvPr>
            <p:cNvSpPr/>
            <p:nvPr/>
          </p:nvSpPr>
          <p:spPr>
            <a:xfrm>
              <a:off x="3713128" y="2684719"/>
              <a:ext cx="1024128" cy="109777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橢圓 23">
              <a:extLst>
                <a:ext uri="{FF2B5EF4-FFF2-40B4-BE49-F238E27FC236}">
                  <a16:creationId xmlns:a16="http://schemas.microsoft.com/office/drawing/2014/main" id="{D89B12E1-9337-DC5F-E416-64F5E2ED3FFF}"/>
                </a:ext>
              </a:extLst>
            </p:cNvPr>
            <p:cNvSpPr/>
            <p:nvPr/>
          </p:nvSpPr>
          <p:spPr>
            <a:xfrm>
              <a:off x="3420932" y="1771940"/>
              <a:ext cx="1024128" cy="130356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橢圓 24">
              <a:extLst>
                <a:ext uri="{FF2B5EF4-FFF2-40B4-BE49-F238E27FC236}">
                  <a16:creationId xmlns:a16="http://schemas.microsoft.com/office/drawing/2014/main" id="{83A92BD4-F56E-0657-6170-151E9E3C380A}"/>
                </a:ext>
              </a:extLst>
            </p:cNvPr>
            <p:cNvSpPr/>
            <p:nvPr/>
          </p:nvSpPr>
          <p:spPr>
            <a:xfrm>
              <a:off x="4043646" y="3090641"/>
              <a:ext cx="693610" cy="80292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pic>
        <p:nvPicPr>
          <p:cNvPr id="12" name="圖片 11">
            <a:extLst>
              <a:ext uri="{FF2B5EF4-FFF2-40B4-BE49-F238E27FC236}">
                <a16:creationId xmlns:a16="http://schemas.microsoft.com/office/drawing/2014/main" id="{88F61265-629D-6CA4-9DE0-3738606DC244}"/>
              </a:ext>
            </a:extLst>
          </p:cNvPr>
          <p:cNvPicPr>
            <a:picLocks noChangeAspect="1"/>
          </p:cNvPicPr>
          <p:nvPr/>
        </p:nvPicPr>
        <p:blipFill>
          <a:blip r:embed="rId9"/>
          <a:stretch>
            <a:fillRect/>
          </a:stretch>
        </p:blipFill>
        <p:spPr>
          <a:xfrm rot="514525">
            <a:off x="3021820" y="1827105"/>
            <a:ext cx="1157684" cy="969089"/>
          </a:xfrm>
          <a:prstGeom prst="rect">
            <a:avLst/>
          </a:prstGeom>
        </p:spPr>
      </p:pic>
      <p:pic>
        <p:nvPicPr>
          <p:cNvPr id="29" name="圖片 28">
            <a:extLst>
              <a:ext uri="{FF2B5EF4-FFF2-40B4-BE49-F238E27FC236}">
                <a16:creationId xmlns:a16="http://schemas.microsoft.com/office/drawing/2014/main" id="{A57A2FEC-6F72-EE79-45AF-B6F0A1498986}"/>
              </a:ext>
            </a:extLst>
          </p:cNvPr>
          <p:cNvPicPr>
            <a:picLocks noChangeAspect="1"/>
          </p:cNvPicPr>
          <p:nvPr/>
        </p:nvPicPr>
        <p:blipFill>
          <a:blip r:embed="rId9"/>
          <a:stretch>
            <a:fillRect/>
          </a:stretch>
        </p:blipFill>
        <p:spPr>
          <a:xfrm rot="20807605">
            <a:off x="1895911" y="3076608"/>
            <a:ext cx="988255" cy="827261"/>
          </a:xfrm>
          <a:prstGeom prst="rect">
            <a:avLst/>
          </a:prstGeom>
        </p:spPr>
      </p:pic>
      <p:pic>
        <p:nvPicPr>
          <p:cNvPr id="31" name="圖片 30">
            <a:extLst>
              <a:ext uri="{FF2B5EF4-FFF2-40B4-BE49-F238E27FC236}">
                <a16:creationId xmlns:a16="http://schemas.microsoft.com/office/drawing/2014/main" id="{B394A72C-F05F-1E51-13A4-33F2C6F5F39D}"/>
              </a:ext>
            </a:extLst>
          </p:cNvPr>
          <p:cNvPicPr>
            <a:picLocks noChangeAspect="1"/>
          </p:cNvPicPr>
          <p:nvPr/>
        </p:nvPicPr>
        <p:blipFill>
          <a:blip r:embed="rId10"/>
          <a:stretch>
            <a:fillRect/>
          </a:stretch>
        </p:blipFill>
        <p:spPr>
          <a:xfrm rot="20424450">
            <a:off x="2026762" y="2006908"/>
            <a:ext cx="716035" cy="836924"/>
          </a:xfrm>
          <a:prstGeom prst="rect">
            <a:avLst/>
          </a:prstGeom>
        </p:spPr>
      </p:pic>
      <p:pic>
        <p:nvPicPr>
          <p:cNvPr id="33" name="圖片 32">
            <a:extLst>
              <a:ext uri="{FF2B5EF4-FFF2-40B4-BE49-F238E27FC236}">
                <a16:creationId xmlns:a16="http://schemas.microsoft.com/office/drawing/2014/main" id="{5DF518E7-6BB2-7B7C-E1F3-02BD56F8E261}"/>
              </a:ext>
            </a:extLst>
          </p:cNvPr>
          <p:cNvPicPr>
            <a:picLocks noChangeAspect="1"/>
          </p:cNvPicPr>
          <p:nvPr/>
        </p:nvPicPr>
        <p:blipFill>
          <a:blip r:embed="rId11"/>
          <a:stretch>
            <a:fillRect/>
          </a:stretch>
        </p:blipFill>
        <p:spPr>
          <a:xfrm rot="679361">
            <a:off x="3833284" y="2966401"/>
            <a:ext cx="662327" cy="774149"/>
          </a:xfrm>
          <a:prstGeom prst="rect">
            <a:avLst/>
          </a:prstGeom>
        </p:spPr>
      </p:pic>
      <p:pic>
        <p:nvPicPr>
          <p:cNvPr id="35" name="圖片 34">
            <a:extLst>
              <a:ext uri="{FF2B5EF4-FFF2-40B4-BE49-F238E27FC236}">
                <a16:creationId xmlns:a16="http://schemas.microsoft.com/office/drawing/2014/main" id="{12425949-44E3-ED60-13D4-D7BDF9C115E8}"/>
              </a:ext>
            </a:extLst>
          </p:cNvPr>
          <p:cNvPicPr>
            <a:picLocks noChangeAspect="1"/>
          </p:cNvPicPr>
          <p:nvPr/>
        </p:nvPicPr>
        <p:blipFill>
          <a:blip r:embed="rId12"/>
          <a:stretch>
            <a:fillRect/>
          </a:stretch>
        </p:blipFill>
        <p:spPr>
          <a:xfrm rot="652574">
            <a:off x="3360883" y="2059420"/>
            <a:ext cx="479559" cy="614819"/>
          </a:xfrm>
          <a:prstGeom prst="rect">
            <a:avLst/>
          </a:prstGeom>
        </p:spPr>
      </p:pic>
      <p:pic>
        <p:nvPicPr>
          <p:cNvPr id="37" name="圖片 36">
            <a:extLst>
              <a:ext uri="{FF2B5EF4-FFF2-40B4-BE49-F238E27FC236}">
                <a16:creationId xmlns:a16="http://schemas.microsoft.com/office/drawing/2014/main" id="{8D3C65E3-60B4-47BE-6ECA-3B304648BB35}"/>
              </a:ext>
            </a:extLst>
          </p:cNvPr>
          <p:cNvPicPr>
            <a:picLocks noChangeAspect="1"/>
          </p:cNvPicPr>
          <p:nvPr/>
        </p:nvPicPr>
        <p:blipFill>
          <a:blip r:embed="rId13"/>
          <a:stretch>
            <a:fillRect/>
          </a:stretch>
        </p:blipFill>
        <p:spPr>
          <a:xfrm>
            <a:off x="3042719" y="2792642"/>
            <a:ext cx="557943" cy="652141"/>
          </a:xfrm>
          <a:prstGeom prst="rect">
            <a:avLst/>
          </a:prstGeom>
        </p:spPr>
      </p:pic>
      <p:pic>
        <p:nvPicPr>
          <p:cNvPr id="38" name="圖片 37">
            <a:extLst>
              <a:ext uri="{FF2B5EF4-FFF2-40B4-BE49-F238E27FC236}">
                <a16:creationId xmlns:a16="http://schemas.microsoft.com/office/drawing/2014/main" id="{5BD10A25-4548-F301-93AF-28200B116CB8}"/>
              </a:ext>
            </a:extLst>
          </p:cNvPr>
          <p:cNvPicPr>
            <a:picLocks noChangeAspect="1"/>
          </p:cNvPicPr>
          <p:nvPr/>
        </p:nvPicPr>
        <p:blipFill>
          <a:blip r:embed="rId10"/>
          <a:stretch>
            <a:fillRect/>
          </a:stretch>
        </p:blipFill>
        <p:spPr>
          <a:xfrm rot="980793">
            <a:off x="2661479" y="3796778"/>
            <a:ext cx="518363" cy="605879"/>
          </a:xfrm>
          <a:prstGeom prst="rect">
            <a:avLst/>
          </a:prstGeom>
        </p:spPr>
      </p:pic>
      <p:pic>
        <p:nvPicPr>
          <p:cNvPr id="39" name="圖片 38">
            <a:extLst>
              <a:ext uri="{FF2B5EF4-FFF2-40B4-BE49-F238E27FC236}">
                <a16:creationId xmlns:a16="http://schemas.microsoft.com/office/drawing/2014/main" id="{493CB8F6-A3D8-4849-EDD0-62C7D798D31C}"/>
              </a:ext>
            </a:extLst>
          </p:cNvPr>
          <p:cNvPicPr>
            <a:picLocks noChangeAspect="1"/>
          </p:cNvPicPr>
          <p:nvPr/>
        </p:nvPicPr>
        <p:blipFill>
          <a:blip r:embed="rId12"/>
          <a:stretch>
            <a:fillRect/>
          </a:stretch>
        </p:blipFill>
        <p:spPr>
          <a:xfrm rot="20297474">
            <a:off x="2168396" y="3233091"/>
            <a:ext cx="479559" cy="614819"/>
          </a:xfrm>
          <a:prstGeom prst="rect">
            <a:avLst/>
          </a:prstGeom>
        </p:spPr>
      </p:pic>
      <p:pic>
        <p:nvPicPr>
          <p:cNvPr id="40" name="圖片 39">
            <a:extLst>
              <a:ext uri="{FF2B5EF4-FFF2-40B4-BE49-F238E27FC236}">
                <a16:creationId xmlns:a16="http://schemas.microsoft.com/office/drawing/2014/main" id="{D999A226-1D05-94BB-DEAE-3F30AAA33985}"/>
              </a:ext>
            </a:extLst>
          </p:cNvPr>
          <p:cNvPicPr>
            <a:picLocks noChangeAspect="1"/>
          </p:cNvPicPr>
          <p:nvPr/>
        </p:nvPicPr>
        <p:blipFill>
          <a:blip r:embed="rId12"/>
          <a:stretch>
            <a:fillRect/>
          </a:stretch>
        </p:blipFill>
        <p:spPr>
          <a:xfrm rot="652574">
            <a:off x="3283790" y="3221489"/>
            <a:ext cx="361025" cy="462852"/>
          </a:xfrm>
          <a:prstGeom prst="rect">
            <a:avLst/>
          </a:prstGeom>
        </p:spPr>
      </p:pic>
      <p:pic>
        <p:nvPicPr>
          <p:cNvPr id="41" name="圖片 40">
            <a:extLst>
              <a:ext uri="{FF2B5EF4-FFF2-40B4-BE49-F238E27FC236}">
                <a16:creationId xmlns:a16="http://schemas.microsoft.com/office/drawing/2014/main" id="{85CEC1F9-F311-0009-4505-2E6BC98479C7}"/>
              </a:ext>
            </a:extLst>
          </p:cNvPr>
          <p:cNvPicPr>
            <a:picLocks noChangeAspect="1"/>
          </p:cNvPicPr>
          <p:nvPr/>
        </p:nvPicPr>
        <p:blipFill>
          <a:blip r:embed="rId12"/>
          <a:stretch>
            <a:fillRect/>
          </a:stretch>
        </p:blipFill>
        <p:spPr>
          <a:xfrm rot="21127444">
            <a:off x="2481005" y="2345925"/>
            <a:ext cx="479559" cy="614819"/>
          </a:xfrm>
          <a:prstGeom prst="rect">
            <a:avLst/>
          </a:prstGeom>
        </p:spPr>
      </p:pic>
      <p:pic>
        <p:nvPicPr>
          <p:cNvPr id="42" name="圖片 41">
            <a:extLst>
              <a:ext uri="{FF2B5EF4-FFF2-40B4-BE49-F238E27FC236}">
                <a16:creationId xmlns:a16="http://schemas.microsoft.com/office/drawing/2014/main" id="{49E66FB8-2B9D-A785-B08E-5D93ED03DD1A}"/>
              </a:ext>
            </a:extLst>
          </p:cNvPr>
          <p:cNvPicPr>
            <a:picLocks noChangeAspect="1"/>
          </p:cNvPicPr>
          <p:nvPr/>
        </p:nvPicPr>
        <p:blipFill>
          <a:blip r:embed="rId12"/>
          <a:stretch>
            <a:fillRect/>
          </a:stretch>
        </p:blipFill>
        <p:spPr>
          <a:xfrm rot="1650012">
            <a:off x="4163146" y="3291424"/>
            <a:ext cx="479559" cy="614819"/>
          </a:xfrm>
          <a:prstGeom prst="rect">
            <a:avLst/>
          </a:prstGeom>
        </p:spPr>
      </p:pic>
      <p:pic>
        <p:nvPicPr>
          <p:cNvPr id="43" name="圖片 42">
            <a:extLst>
              <a:ext uri="{FF2B5EF4-FFF2-40B4-BE49-F238E27FC236}">
                <a16:creationId xmlns:a16="http://schemas.microsoft.com/office/drawing/2014/main" id="{CE0DAFDA-A0C8-5945-A27E-9298B9757A82}"/>
              </a:ext>
            </a:extLst>
          </p:cNvPr>
          <p:cNvPicPr>
            <a:picLocks noChangeAspect="1"/>
          </p:cNvPicPr>
          <p:nvPr/>
        </p:nvPicPr>
        <p:blipFill>
          <a:blip r:embed="rId12"/>
          <a:stretch>
            <a:fillRect/>
          </a:stretch>
        </p:blipFill>
        <p:spPr>
          <a:xfrm rot="3027270">
            <a:off x="2836721" y="4102083"/>
            <a:ext cx="311186" cy="398956"/>
          </a:xfrm>
          <a:prstGeom prst="rect">
            <a:avLst/>
          </a:prstGeom>
        </p:spPr>
      </p:pic>
    </p:spTree>
    <p:extLst>
      <p:ext uri="{BB962C8B-B14F-4D97-AF65-F5344CB8AC3E}">
        <p14:creationId xmlns:p14="http://schemas.microsoft.com/office/powerpoint/2010/main" val="3248292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0FEBA699-53D3-2938-35C4-17B2F332C26C}"/>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8" name="TextBox 4">
            <a:extLst>
              <a:ext uri="{FF2B5EF4-FFF2-40B4-BE49-F238E27FC236}">
                <a16:creationId xmlns:a16="http://schemas.microsoft.com/office/drawing/2014/main" id="{61146B02-8569-539C-6E0C-0A8BAE2EED45}"/>
              </a:ext>
            </a:extLst>
          </p:cNvPr>
          <p:cNvSpPr txBox="1"/>
          <p:nvPr/>
        </p:nvSpPr>
        <p:spPr>
          <a:xfrm>
            <a:off x="1235401" y="2222895"/>
            <a:ext cx="9721198" cy="27481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993"/>
              </a:lnSpc>
            </a:pPr>
            <a:r>
              <a:rPr lang="zh-TW" altLang="en-US" sz="2800" b="1" dirty="0">
                <a:solidFill>
                  <a:srgbClr val="754C28"/>
                </a:solidFill>
                <a:latin typeface="微軟正黑體" panose="020B0604030504040204" pitchFamily="34" charset="-120"/>
                <a:ea typeface="微軟正黑體" panose="020B0604030504040204" pitchFamily="34" charset="-120"/>
              </a:rPr>
              <a:t>使用各種文獻整理工具幫助我們更有效率的處理大量參考文獻</a:t>
            </a:r>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24</a:t>
            </a:fld>
            <a:endParaRPr lang="en-US" sz="2000"/>
          </a:p>
        </p:txBody>
      </p:sp>
      <p:grpSp>
        <p:nvGrpSpPr>
          <p:cNvPr id="27" name="群組 26">
            <a:extLst>
              <a:ext uri="{FF2B5EF4-FFF2-40B4-BE49-F238E27FC236}">
                <a16:creationId xmlns:a16="http://schemas.microsoft.com/office/drawing/2014/main" id="{754413B2-7CEB-7702-7029-CBCD8499A812}"/>
              </a:ext>
            </a:extLst>
          </p:cNvPr>
          <p:cNvGrpSpPr/>
          <p:nvPr/>
        </p:nvGrpSpPr>
        <p:grpSpPr>
          <a:xfrm>
            <a:off x="996647" y="3323864"/>
            <a:ext cx="10322062" cy="2456324"/>
            <a:chOff x="996647" y="3486425"/>
            <a:chExt cx="10322062" cy="2456324"/>
          </a:xfrm>
        </p:grpSpPr>
        <p:sp>
          <p:nvSpPr>
            <p:cNvPr id="6" name="Freeform 31">
              <a:extLst>
                <a:ext uri="{FF2B5EF4-FFF2-40B4-BE49-F238E27FC236}">
                  <a16:creationId xmlns:a16="http://schemas.microsoft.com/office/drawing/2014/main" id="{B14BACA7-CF42-47FD-4665-8D00EEB4A95B}"/>
                </a:ext>
              </a:extLst>
            </p:cNvPr>
            <p:cNvSpPr/>
            <p:nvPr/>
          </p:nvSpPr>
          <p:spPr>
            <a:xfrm>
              <a:off x="996647" y="4093140"/>
              <a:ext cx="2444425" cy="1189967"/>
            </a:xfrm>
            <a:custGeom>
              <a:avLst/>
              <a:gdLst/>
              <a:ahLst/>
              <a:cxnLst/>
              <a:rect l="l" t="t" r="r" b="b"/>
              <a:pathLst>
                <a:path w="812800" h="271813">
                  <a:moveTo>
                    <a:pt x="406400" y="0"/>
                  </a:moveTo>
                  <a:cubicBezTo>
                    <a:pt x="181951" y="0"/>
                    <a:pt x="0" y="60847"/>
                    <a:pt x="0" y="135906"/>
                  </a:cubicBezTo>
                  <a:cubicBezTo>
                    <a:pt x="0" y="210965"/>
                    <a:pt x="181951" y="271813"/>
                    <a:pt x="406400" y="271813"/>
                  </a:cubicBezTo>
                  <a:cubicBezTo>
                    <a:pt x="630849" y="271813"/>
                    <a:pt x="812800" y="210965"/>
                    <a:pt x="812800" y="135906"/>
                  </a:cubicBezTo>
                  <a:cubicBezTo>
                    <a:pt x="812800" y="60847"/>
                    <a:pt x="630849" y="0"/>
                    <a:pt x="406400" y="0"/>
                  </a:cubicBezTo>
                  <a:lnTo>
                    <a:pt x="406400" y="0"/>
                  </a:lnTo>
                  <a:close/>
                </a:path>
              </a:pathLst>
            </a:custGeom>
            <a:solidFill>
              <a:srgbClr val="FFC1CD"/>
            </a:solidFill>
          </p:spPr>
          <p:txBody>
            <a:bodyPr/>
            <a:lstStyle/>
            <a:p>
              <a:endParaRPr lang="zh-TW" altLang="en-US"/>
            </a:p>
          </p:txBody>
        </p:sp>
        <p:grpSp>
          <p:nvGrpSpPr>
            <p:cNvPr id="26" name="群組 25">
              <a:extLst>
                <a:ext uri="{FF2B5EF4-FFF2-40B4-BE49-F238E27FC236}">
                  <a16:creationId xmlns:a16="http://schemas.microsoft.com/office/drawing/2014/main" id="{C270834E-0471-2E71-0CBF-4A9383FCE265}"/>
                </a:ext>
              </a:extLst>
            </p:cNvPr>
            <p:cNvGrpSpPr/>
            <p:nvPr/>
          </p:nvGrpSpPr>
          <p:grpSpPr>
            <a:xfrm>
              <a:off x="1163901" y="3486425"/>
              <a:ext cx="10154808" cy="2456324"/>
              <a:chOff x="2564799" y="7051430"/>
              <a:chExt cx="13295332" cy="2209229"/>
            </a:xfrm>
          </p:grpSpPr>
          <p:sp>
            <p:nvSpPr>
              <p:cNvPr id="12" name="TextBox 19">
                <a:extLst>
                  <a:ext uri="{FF2B5EF4-FFF2-40B4-BE49-F238E27FC236}">
                    <a16:creationId xmlns:a16="http://schemas.microsoft.com/office/drawing/2014/main" id="{E1631413-9613-0997-85C1-A39FBD7DF6A5}"/>
                  </a:ext>
                </a:extLst>
              </p:cNvPr>
              <p:cNvSpPr txBox="1"/>
              <p:nvPr/>
            </p:nvSpPr>
            <p:spPr>
              <a:xfrm>
                <a:off x="2564799" y="7886700"/>
                <a:ext cx="2761214" cy="595799"/>
              </a:xfrm>
              <a:prstGeom prst="rect">
                <a:avLst/>
              </a:prstGeom>
            </p:spPr>
            <p:txBody>
              <a:bodyPr lIns="127000" tIns="127000" rIns="127000" bIns="1270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79"/>
                  </a:lnSpc>
                </a:pPr>
                <a:r>
                  <a:rPr lang="zh-TW" altLang="en-US" sz="2000" dirty="0">
                    <a:solidFill>
                      <a:srgbClr val="000000"/>
                    </a:solidFill>
                    <a:latin typeface="微軟正黑體" panose="020B0604030504040204" pitchFamily="34" charset="-120"/>
                    <a:ea typeface="微軟正黑體" panose="020B0604030504040204" pitchFamily="34" charset="-120"/>
                  </a:rPr>
                  <a:t>建立文獻資料庫</a:t>
                </a:r>
                <a:endParaRPr lang="en-US" dirty="0">
                  <a:solidFill>
                    <a:srgbClr val="000000"/>
                  </a:solidFill>
                  <a:latin typeface="微軟正黑體" panose="020B0604030504040204" pitchFamily="34" charset="-120"/>
                  <a:ea typeface="微軟正黑體" panose="020B0604030504040204" pitchFamily="34" charset="-120"/>
                </a:endParaRPr>
              </a:p>
            </p:txBody>
          </p:sp>
          <p:sp>
            <p:nvSpPr>
              <p:cNvPr id="13" name="AutoShape 6">
                <a:extLst>
                  <a:ext uri="{FF2B5EF4-FFF2-40B4-BE49-F238E27FC236}">
                    <a16:creationId xmlns:a16="http://schemas.microsoft.com/office/drawing/2014/main" id="{9AE7E647-450C-741E-E689-A5DE35855D2A}"/>
                  </a:ext>
                </a:extLst>
              </p:cNvPr>
              <p:cNvSpPr/>
              <p:nvPr/>
            </p:nvSpPr>
            <p:spPr>
              <a:xfrm flipV="1">
                <a:off x="5963300" y="7562212"/>
                <a:ext cx="1121475" cy="139247"/>
              </a:xfrm>
              <a:prstGeom prst="line">
                <a:avLst/>
              </a:prstGeom>
              <a:ln w="38100" cap="rnd">
                <a:solidFill>
                  <a:srgbClr val="D1AC97"/>
                </a:solidFill>
                <a:prstDash val="solid"/>
                <a:headEnd type="none" w="sm" len="sm"/>
                <a:tailEnd type="arrow" w="med" len="sm"/>
              </a:ln>
            </p:spPr>
            <p:txBody>
              <a:bodyPr/>
              <a:lstStyle/>
              <a:p>
                <a:endParaRPr lang="zh-TW" altLang="en-US"/>
              </a:p>
            </p:txBody>
          </p:sp>
          <p:grpSp>
            <p:nvGrpSpPr>
              <p:cNvPr id="14" name="Group 23">
                <a:extLst>
                  <a:ext uri="{FF2B5EF4-FFF2-40B4-BE49-F238E27FC236}">
                    <a16:creationId xmlns:a16="http://schemas.microsoft.com/office/drawing/2014/main" id="{325B282D-45EF-8D40-ECB5-2F42CA01B550}"/>
                  </a:ext>
                </a:extLst>
              </p:cNvPr>
              <p:cNvGrpSpPr/>
              <p:nvPr/>
            </p:nvGrpSpPr>
            <p:grpSpPr>
              <a:xfrm>
                <a:off x="7502468" y="8425390"/>
                <a:ext cx="3200400" cy="835269"/>
                <a:chOff x="-94114" y="1067390"/>
                <a:chExt cx="2429326" cy="472186"/>
              </a:xfrm>
            </p:grpSpPr>
            <p:sp>
              <p:nvSpPr>
                <p:cNvPr id="15" name="Freeform 24">
                  <a:extLst>
                    <a:ext uri="{FF2B5EF4-FFF2-40B4-BE49-F238E27FC236}">
                      <a16:creationId xmlns:a16="http://schemas.microsoft.com/office/drawing/2014/main" id="{01DD3F94-EABD-1DF9-BE65-3A53DDA092C2}"/>
                    </a:ext>
                  </a:extLst>
                </p:cNvPr>
                <p:cNvSpPr/>
                <p:nvPr/>
              </p:nvSpPr>
              <p:spPr>
                <a:xfrm>
                  <a:off x="-94114" y="1067390"/>
                  <a:ext cx="2429326" cy="472186"/>
                </a:xfrm>
                <a:custGeom>
                  <a:avLst/>
                  <a:gdLst/>
                  <a:ahLst/>
                  <a:cxnLst/>
                  <a:rect l="l" t="t" r="r" b="b"/>
                  <a:pathLst>
                    <a:path w="2429326" h="472186">
                      <a:moveTo>
                        <a:pt x="0" y="0"/>
                      </a:moveTo>
                      <a:lnTo>
                        <a:pt x="2429326" y="0"/>
                      </a:lnTo>
                      <a:lnTo>
                        <a:pt x="2429326" y="472186"/>
                      </a:lnTo>
                      <a:lnTo>
                        <a:pt x="0" y="472186"/>
                      </a:lnTo>
                      <a:close/>
                    </a:path>
                  </a:pathLst>
                </a:custGeom>
                <a:solidFill>
                  <a:srgbClr val="FFFABE"/>
                </a:solidFill>
              </p:spPr>
              <p:txBody>
                <a:bodyPr/>
                <a:lstStyle/>
                <a:p>
                  <a:endParaRPr lang="zh-TW" altLang="en-US" dirty="0"/>
                </a:p>
              </p:txBody>
            </p:sp>
            <p:sp>
              <p:nvSpPr>
                <p:cNvPr id="16" name="TextBox 25">
                  <a:extLst>
                    <a:ext uri="{FF2B5EF4-FFF2-40B4-BE49-F238E27FC236}">
                      <a16:creationId xmlns:a16="http://schemas.microsoft.com/office/drawing/2014/main" id="{DDD4CF05-C247-0184-33BA-4FCA688D224D}"/>
                    </a:ext>
                  </a:extLst>
                </p:cNvPr>
                <p:cNvSpPr txBox="1"/>
                <p:nvPr/>
              </p:nvSpPr>
              <p:spPr>
                <a:xfrm>
                  <a:off x="364880" y="1199020"/>
                  <a:ext cx="1378319" cy="318535"/>
                </a:xfrm>
                <a:prstGeom prst="rect">
                  <a:avLst/>
                </a:prstGeom>
              </p:spPr>
              <p:txBody>
                <a:bodyPr lIns="127000" tIns="127000" rIns="127000" bIns="1270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79"/>
                    </a:lnSpc>
                  </a:pPr>
                  <a:r>
                    <a:rPr lang="zh-TW" altLang="en-US" sz="2000" dirty="0">
                      <a:solidFill>
                        <a:srgbClr val="000000"/>
                      </a:solidFill>
                      <a:latin typeface="微軟正黑體" panose="020B0604030504040204" pitchFamily="34" charset="-120"/>
                      <a:ea typeface="微軟正黑體" panose="020B0604030504040204" pitchFamily="34" charset="-120"/>
                    </a:rPr>
                    <a:t>註記閱讀</a:t>
                  </a:r>
                  <a:endParaRPr lang="en-US" dirty="0">
                    <a:solidFill>
                      <a:srgbClr val="000000"/>
                    </a:solidFill>
                    <a:latin typeface="微軟正黑體" panose="020B0604030504040204" pitchFamily="34" charset="-120"/>
                    <a:ea typeface="微軟正黑體" panose="020B0604030504040204" pitchFamily="34" charset="-120"/>
                  </a:endParaRPr>
                </a:p>
              </p:txBody>
            </p:sp>
          </p:grpSp>
          <p:grpSp>
            <p:nvGrpSpPr>
              <p:cNvPr id="17" name="Group 23">
                <a:extLst>
                  <a:ext uri="{FF2B5EF4-FFF2-40B4-BE49-F238E27FC236}">
                    <a16:creationId xmlns:a16="http://schemas.microsoft.com/office/drawing/2014/main" id="{29677BD7-2ABB-7ABC-23C8-4CAD3E71E302}"/>
                  </a:ext>
                </a:extLst>
              </p:cNvPr>
              <p:cNvGrpSpPr/>
              <p:nvPr/>
            </p:nvGrpSpPr>
            <p:grpSpPr>
              <a:xfrm>
                <a:off x="7502470" y="7051430"/>
                <a:ext cx="3200400" cy="835269"/>
                <a:chOff x="-94114" y="1067390"/>
                <a:chExt cx="2429326" cy="472186"/>
              </a:xfrm>
            </p:grpSpPr>
            <p:sp>
              <p:nvSpPr>
                <p:cNvPr id="18" name="Freeform 24">
                  <a:extLst>
                    <a:ext uri="{FF2B5EF4-FFF2-40B4-BE49-F238E27FC236}">
                      <a16:creationId xmlns:a16="http://schemas.microsoft.com/office/drawing/2014/main" id="{B9DE5E04-BD74-1D64-E7FF-387E29EF0D4E}"/>
                    </a:ext>
                  </a:extLst>
                </p:cNvPr>
                <p:cNvSpPr/>
                <p:nvPr/>
              </p:nvSpPr>
              <p:spPr>
                <a:xfrm>
                  <a:off x="-94114" y="1067390"/>
                  <a:ext cx="2429326" cy="472186"/>
                </a:xfrm>
                <a:custGeom>
                  <a:avLst/>
                  <a:gdLst/>
                  <a:ahLst/>
                  <a:cxnLst/>
                  <a:rect l="l" t="t" r="r" b="b"/>
                  <a:pathLst>
                    <a:path w="2429326" h="472186">
                      <a:moveTo>
                        <a:pt x="0" y="0"/>
                      </a:moveTo>
                      <a:lnTo>
                        <a:pt x="2429326" y="0"/>
                      </a:lnTo>
                      <a:lnTo>
                        <a:pt x="2429326" y="472186"/>
                      </a:lnTo>
                      <a:lnTo>
                        <a:pt x="0" y="472186"/>
                      </a:lnTo>
                      <a:close/>
                    </a:path>
                  </a:pathLst>
                </a:custGeom>
                <a:solidFill>
                  <a:srgbClr val="FFFABE"/>
                </a:solidFill>
              </p:spPr>
              <p:txBody>
                <a:bodyPr/>
                <a:lstStyle/>
                <a:p>
                  <a:endParaRPr lang="zh-TW" altLang="en-US" dirty="0"/>
                </a:p>
              </p:txBody>
            </p:sp>
            <p:sp>
              <p:nvSpPr>
                <p:cNvPr id="19" name="TextBox 25">
                  <a:extLst>
                    <a:ext uri="{FF2B5EF4-FFF2-40B4-BE49-F238E27FC236}">
                      <a16:creationId xmlns:a16="http://schemas.microsoft.com/office/drawing/2014/main" id="{76447EFB-82CD-F604-9D68-B35261765DE4}"/>
                    </a:ext>
                  </a:extLst>
                </p:cNvPr>
                <p:cNvSpPr txBox="1"/>
                <p:nvPr/>
              </p:nvSpPr>
              <p:spPr>
                <a:xfrm>
                  <a:off x="364879" y="1196872"/>
                  <a:ext cx="1378320" cy="318535"/>
                </a:xfrm>
                <a:prstGeom prst="rect">
                  <a:avLst/>
                </a:prstGeom>
              </p:spPr>
              <p:txBody>
                <a:bodyPr lIns="127000" tIns="127000" rIns="127000" bIns="1270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79"/>
                    </a:lnSpc>
                  </a:pPr>
                  <a:r>
                    <a:rPr lang="zh-TW" altLang="en-US" sz="2000" dirty="0">
                      <a:solidFill>
                        <a:srgbClr val="000000"/>
                      </a:solidFill>
                      <a:latin typeface="微軟正黑體" panose="020B0604030504040204" pitchFamily="34" charset="-120"/>
                      <a:ea typeface="微軟正黑體" panose="020B0604030504040204" pitchFamily="34" charset="-120"/>
                    </a:rPr>
                    <a:t>分類文獻</a:t>
                  </a:r>
                  <a:endParaRPr lang="en-US" dirty="0">
                    <a:solidFill>
                      <a:srgbClr val="000000"/>
                    </a:solidFill>
                    <a:latin typeface="微軟正黑體" panose="020B0604030504040204" pitchFamily="34" charset="-120"/>
                    <a:ea typeface="微軟正黑體" panose="020B0604030504040204" pitchFamily="34" charset="-120"/>
                  </a:endParaRPr>
                </a:p>
              </p:txBody>
            </p:sp>
          </p:grpSp>
          <p:sp>
            <p:nvSpPr>
              <p:cNvPr id="20" name="AutoShape 6">
                <a:extLst>
                  <a:ext uri="{FF2B5EF4-FFF2-40B4-BE49-F238E27FC236}">
                    <a16:creationId xmlns:a16="http://schemas.microsoft.com/office/drawing/2014/main" id="{87B528BC-0029-533D-4B27-F7C79D859ED4}"/>
                  </a:ext>
                </a:extLst>
              </p:cNvPr>
              <p:cNvSpPr/>
              <p:nvPr/>
            </p:nvSpPr>
            <p:spPr>
              <a:xfrm>
                <a:off x="5963301" y="8568088"/>
                <a:ext cx="1121475" cy="139247"/>
              </a:xfrm>
              <a:prstGeom prst="line">
                <a:avLst/>
              </a:prstGeom>
              <a:ln w="38100" cap="rnd">
                <a:solidFill>
                  <a:srgbClr val="D1AC97"/>
                </a:solidFill>
                <a:prstDash val="solid"/>
                <a:headEnd type="none" w="sm" len="sm"/>
                <a:tailEnd type="arrow" w="med" len="sm"/>
              </a:ln>
            </p:spPr>
            <p:txBody>
              <a:bodyPr/>
              <a:lstStyle/>
              <a:p>
                <a:endParaRPr lang="zh-TW" altLang="en-US"/>
              </a:p>
            </p:txBody>
          </p:sp>
          <p:grpSp>
            <p:nvGrpSpPr>
              <p:cNvPr id="21" name="Group 30">
                <a:extLst>
                  <a:ext uri="{FF2B5EF4-FFF2-40B4-BE49-F238E27FC236}">
                    <a16:creationId xmlns:a16="http://schemas.microsoft.com/office/drawing/2014/main" id="{BF2FC13E-55AD-DF68-8B76-251537EFBD06}"/>
                  </a:ext>
                </a:extLst>
              </p:cNvPr>
              <p:cNvGrpSpPr/>
              <p:nvPr/>
            </p:nvGrpSpPr>
            <p:grpSpPr>
              <a:xfrm>
                <a:off x="12659731" y="7597112"/>
                <a:ext cx="3200400" cy="1070262"/>
                <a:chOff x="0" y="0"/>
                <a:chExt cx="812800" cy="271813"/>
              </a:xfrm>
            </p:grpSpPr>
            <p:sp>
              <p:nvSpPr>
                <p:cNvPr id="22" name="Freeform 31">
                  <a:extLst>
                    <a:ext uri="{FF2B5EF4-FFF2-40B4-BE49-F238E27FC236}">
                      <a16:creationId xmlns:a16="http://schemas.microsoft.com/office/drawing/2014/main" id="{31B8A39C-33B1-C7D3-EC13-007D51CED643}"/>
                    </a:ext>
                  </a:extLst>
                </p:cNvPr>
                <p:cNvSpPr/>
                <p:nvPr/>
              </p:nvSpPr>
              <p:spPr>
                <a:xfrm>
                  <a:off x="0" y="0"/>
                  <a:ext cx="812800" cy="271813"/>
                </a:xfrm>
                <a:custGeom>
                  <a:avLst/>
                  <a:gdLst/>
                  <a:ahLst/>
                  <a:cxnLst/>
                  <a:rect l="l" t="t" r="r" b="b"/>
                  <a:pathLst>
                    <a:path w="812800" h="271813">
                      <a:moveTo>
                        <a:pt x="406400" y="0"/>
                      </a:moveTo>
                      <a:cubicBezTo>
                        <a:pt x="181951" y="0"/>
                        <a:pt x="0" y="60847"/>
                        <a:pt x="0" y="135906"/>
                      </a:cubicBezTo>
                      <a:cubicBezTo>
                        <a:pt x="0" y="210965"/>
                        <a:pt x="181951" y="271813"/>
                        <a:pt x="406400" y="271813"/>
                      </a:cubicBezTo>
                      <a:cubicBezTo>
                        <a:pt x="630849" y="271813"/>
                        <a:pt x="812800" y="210965"/>
                        <a:pt x="812800" y="135906"/>
                      </a:cubicBezTo>
                      <a:cubicBezTo>
                        <a:pt x="812800" y="60847"/>
                        <a:pt x="630849" y="0"/>
                        <a:pt x="406400" y="0"/>
                      </a:cubicBezTo>
                      <a:lnTo>
                        <a:pt x="406400" y="0"/>
                      </a:lnTo>
                      <a:close/>
                    </a:path>
                  </a:pathLst>
                </a:custGeom>
                <a:solidFill>
                  <a:srgbClr val="B0E3F4"/>
                </a:solidFill>
              </p:spPr>
              <p:txBody>
                <a:bodyPr/>
                <a:lstStyle/>
                <a:p>
                  <a:endParaRPr lang="zh-TW" altLang="en-US"/>
                </a:p>
              </p:txBody>
            </p:sp>
            <p:sp>
              <p:nvSpPr>
                <p:cNvPr id="23" name="TextBox 32">
                  <a:extLst>
                    <a:ext uri="{FF2B5EF4-FFF2-40B4-BE49-F238E27FC236}">
                      <a16:creationId xmlns:a16="http://schemas.microsoft.com/office/drawing/2014/main" id="{DF3EFBEF-6CF2-A8A1-BA56-8C87803DB63A}"/>
                    </a:ext>
                  </a:extLst>
                </p:cNvPr>
                <p:cNvSpPr txBox="1"/>
                <p:nvPr/>
              </p:nvSpPr>
              <p:spPr>
                <a:xfrm>
                  <a:off x="76200" y="20720"/>
                  <a:ext cx="660400" cy="230373"/>
                </a:xfrm>
                <a:prstGeom prst="rect">
                  <a:avLst/>
                </a:prstGeom>
              </p:spPr>
              <p:txBody>
                <a:bodyPr lIns="127000" tIns="127000" rIns="127000" bIns="1270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000" dirty="0">
                      <a:solidFill>
                        <a:srgbClr val="000000"/>
                      </a:solidFill>
                      <a:latin typeface="微軟正黑體" panose="020B0604030504040204" pitchFamily="34" charset="-120"/>
                      <a:ea typeface="微軟正黑體" panose="020B0604030504040204" pitchFamily="34" charset="-120"/>
                    </a:rPr>
                    <a:t>自動生成</a:t>
                  </a:r>
                  <a:endParaRPr lang="en-US" altLang="zh-TW" sz="2000" dirty="0">
                    <a:solidFill>
                      <a:srgbClr val="000000"/>
                    </a:solidFill>
                    <a:latin typeface="微軟正黑體" panose="020B0604030504040204" pitchFamily="34" charset="-120"/>
                    <a:ea typeface="微軟正黑體" panose="020B0604030504040204" pitchFamily="34" charset="-120"/>
                  </a:endParaRPr>
                </a:p>
                <a:p>
                  <a:pPr algn="ctr"/>
                  <a:r>
                    <a:rPr lang="zh-TW" altLang="en-US" sz="2000" dirty="0">
                      <a:solidFill>
                        <a:srgbClr val="000000"/>
                      </a:solidFill>
                      <a:latin typeface="微軟正黑體" panose="020B0604030504040204" pitchFamily="34" charset="-120"/>
                      <a:ea typeface="微軟正黑體" panose="020B0604030504040204" pitchFamily="34" charset="-120"/>
                    </a:rPr>
                    <a:t>參考文獻</a:t>
                  </a:r>
                  <a:endParaRPr lang="en-US" dirty="0">
                    <a:solidFill>
                      <a:srgbClr val="000000"/>
                    </a:solidFill>
                    <a:latin typeface="微軟正黑體" panose="020B0604030504040204" pitchFamily="34" charset="-120"/>
                    <a:ea typeface="微軟正黑體" panose="020B0604030504040204" pitchFamily="34" charset="-120"/>
                  </a:endParaRPr>
                </a:p>
              </p:txBody>
            </p:sp>
          </p:grpSp>
          <p:sp>
            <p:nvSpPr>
              <p:cNvPr id="24" name="AutoShape 6">
                <a:extLst>
                  <a:ext uri="{FF2B5EF4-FFF2-40B4-BE49-F238E27FC236}">
                    <a16:creationId xmlns:a16="http://schemas.microsoft.com/office/drawing/2014/main" id="{3911C99B-84F4-BE79-4B90-82857399BB6E}"/>
                  </a:ext>
                </a:extLst>
              </p:cNvPr>
              <p:cNvSpPr/>
              <p:nvPr/>
            </p:nvSpPr>
            <p:spPr>
              <a:xfrm flipV="1">
                <a:off x="11120560" y="8567035"/>
                <a:ext cx="1121475" cy="139247"/>
              </a:xfrm>
              <a:prstGeom prst="line">
                <a:avLst/>
              </a:prstGeom>
              <a:ln w="38100" cap="rnd">
                <a:solidFill>
                  <a:srgbClr val="D1AC97"/>
                </a:solidFill>
                <a:prstDash val="solid"/>
                <a:headEnd type="none" w="sm" len="sm"/>
                <a:tailEnd type="arrow" w="med" len="sm"/>
              </a:ln>
            </p:spPr>
            <p:txBody>
              <a:bodyPr/>
              <a:lstStyle/>
              <a:p>
                <a:endParaRPr lang="zh-TW" altLang="en-US"/>
              </a:p>
            </p:txBody>
          </p:sp>
          <p:sp>
            <p:nvSpPr>
              <p:cNvPr id="25" name="AutoShape 6">
                <a:extLst>
                  <a:ext uri="{FF2B5EF4-FFF2-40B4-BE49-F238E27FC236}">
                    <a16:creationId xmlns:a16="http://schemas.microsoft.com/office/drawing/2014/main" id="{F23F32F5-145F-E5CB-B0DF-EFEB76A6D7BA}"/>
                  </a:ext>
                </a:extLst>
              </p:cNvPr>
              <p:cNvSpPr/>
              <p:nvPr/>
            </p:nvSpPr>
            <p:spPr>
              <a:xfrm>
                <a:off x="11120559" y="7562211"/>
                <a:ext cx="1121475" cy="139247"/>
              </a:xfrm>
              <a:prstGeom prst="line">
                <a:avLst/>
              </a:prstGeom>
              <a:ln w="38100" cap="rnd">
                <a:solidFill>
                  <a:srgbClr val="D1AC97"/>
                </a:solidFill>
                <a:prstDash val="solid"/>
                <a:headEnd type="none" w="sm" len="sm"/>
                <a:tailEnd type="arrow" w="med" len="sm"/>
              </a:ln>
            </p:spPr>
            <p:txBody>
              <a:bodyPr/>
              <a:lstStyle/>
              <a:p>
                <a:endParaRPr lang="zh-TW" altLang="en-US"/>
              </a:p>
            </p:txBody>
          </p:sp>
        </p:grpSp>
      </p:grpSp>
      <p:sp>
        <p:nvSpPr>
          <p:cNvPr id="5" name="TextBox 3">
            <a:extLst>
              <a:ext uri="{FF2B5EF4-FFF2-40B4-BE49-F238E27FC236}">
                <a16:creationId xmlns:a16="http://schemas.microsoft.com/office/drawing/2014/main" id="{87BFDB97-4811-AF36-2132-3D6BCA85A421}"/>
              </a:ext>
            </a:extLst>
          </p:cNvPr>
          <p:cNvSpPr txBox="1"/>
          <p:nvPr/>
        </p:nvSpPr>
        <p:spPr>
          <a:xfrm>
            <a:off x="568942" y="478473"/>
            <a:ext cx="4760980"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3.</a:t>
            </a:r>
            <a:r>
              <a:rPr lang="zh-TW" altLang="en-US" sz="4800" dirty="0">
                <a:solidFill>
                  <a:srgbClr val="754C28"/>
                </a:solidFill>
                <a:latin typeface="微軟正黑體" panose="020B0604030504040204" pitchFamily="34" charset="-120"/>
                <a:ea typeface="微軟正黑體" panose="020B0604030504040204" pitchFamily="34" charset="-120"/>
              </a:rPr>
              <a:t> 文獻資料整理</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28513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9137DF2F-0D1C-C59F-C6A3-D93DD9165A1A}"/>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25</a:t>
            </a:fld>
            <a:endParaRPr lang="en-US" sz="2000" dirty="0"/>
          </a:p>
        </p:txBody>
      </p:sp>
      <p:graphicFrame>
        <p:nvGraphicFramePr>
          <p:cNvPr id="3" name="Table 10">
            <a:extLst>
              <a:ext uri="{FF2B5EF4-FFF2-40B4-BE49-F238E27FC236}">
                <a16:creationId xmlns:a16="http://schemas.microsoft.com/office/drawing/2014/main" id="{703176B8-284E-9F2F-A9E3-1A401F33D446}"/>
              </a:ext>
            </a:extLst>
          </p:cNvPr>
          <p:cNvGraphicFramePr>
            <a:graphicFrameLocks noGrp="1"/>
          </p:cNvGraphicFramePr>
          <p:nvPr>
            <p:extLst>
              <p:ext uri="{D42A27DB-BD31-4B8C-83A1-F6EECF244321}">
                <p14:modId xmlns:p14="http://schemas.microsoft.com/office/powerpoint/2010/main" val="3728220912"/>
              </p:ext>
            </p:extLst>
          </p:nvPr>
        </p:nvGraphicFramePr>
        <p:xfrm>
          <a:off x="4378237" y="1871583"/>
          <a:ext cx="7073857" cy="4016669"/>
        </p:xfrm>
        <a:graphic>
          <a:graphicData uri="http://schemas.openxmlformats.org/drawingml/2006/table">
            <a:tbl>
              <a:tblPr/>
              <a:tblGrid>
                <a:gridCol w="1762257">
                  <a:extLst>
                    <a:ext uri="{9D8B030D-6E8A-4147-A177-3AD203B41FA5}">
                      <a16:colId xmlns:a16="http://schemas.microsoft.com/office/drawing/2014/main" val="20000"/>
                    </a:ext>
                  </a:extLst>
                </a:gridCol>
                <a:gridCol w="1829928">
                  <a:extLst>
                    <a:ext uri="{9D8B030D-6E8A-4147-A177-3AD203B41FA5}">
                      <a16:colId xmlns:a16="http://schemas.microsoft.com/office/drawing/2014/main" val="20001"/>
                    </a:ext>
                  </a:extLst>
                </a:gridCol>
                <a:gridCol w="1740836">
                  <a:extLst>
                    <a:ext uri="{9D8B030D-6E8A-4147-A177-3AD203B41FA5}">
                      <a16:colId xmlns:a16="http://schemas.microsoft.com/office/drawing/2014/main" val="20002"/>
                    </a:ext>
                  </a:extLst>
                </a:gridCol>
                <a:gridCol w="1740836">
                  <a:extLst>
                    <a:ext uri="{9D8B030D-6E8A-4147-A177-3AD203B41FA5}">
                      <a16:colId xmlns:a16="http://schemas.microsoft.com/office/drawing/2014/main" val="3418629465"/>
                    </a:ext>
                  </a:extLst>
                </a:gridCol>
              </a:tblGrid>
              <a:tr h="848677">
                <a:tc>
                  <a:txBody>
                    <a:bodyPr/>
                    <a:lstStyle/>
                    <a:p>
                      <a:pPr algn="ctr">
                        <a:lnSpc>
                          <a:spcPts val="2799"/>
                        </a:lnSpc>
                        <a:defRPr/>
                      </a:pPr>
                      <a:endParaRPr lang="en-US" sz="2000" b="0" dirty="0">
                        <a:latin typeface="微軟正黑體"/>
                        <a:ea typeface="微軟正黑體"/>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799"/>
                        </a:lnSpc>
                        <a:defRPr/>
                      </a:pPr>
                      <a:r>
                        <a:rPr lang="en-US" sz="2000" b="0" dirty="0">
                          <a:solidFill>
                            <a:srgbClr val="000000"/>
                          </a:solidFill>
                          <a:latin typeface="微軟正黑體"/>
                          <a:ea typeface="微軟正黑體"/>
                        </a:rPr>
                        <a:t>EndNote</a:t>
                      </a: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799"/>
                        </a:lnSpc>
                        <a:defRPr/>
                      </a:pPr>
                      <a:r>
                        <a:rPr lang="en-US" sz="2000" b="0" dirty="0">
                          <a:latin typeface="微軟正黑體"/>
                          <a:ea typeface="微軟正黑體"/>
                        </a:rPr>
                        <a:t>Mendeley</a:t>
                      </a: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799"/>
                        </a:lnSpc>
                        <a:defRPr/>
                      </a:pPr>
                      <a:r>
                        <a:rPr lang="en-US" sz="2000" b="0" dirty="0">
                          <a:latin typeface="微軟正黑體"/>
                          <a:ea typeface="微軟正黑體"/>
                        </a:rPr>
                        <a:t>Zotero</a:t>
                      </a: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extLst>
                  <a:ext uri="{0D108BD9-81ED-4DB2-BD59-A6C34878D82A}">
                    <a16:rowId xmlns:a16="http://schemas.microsoft.com/office/drawing/2014/main" val="10001"/>
                  </a:ext>
                </a:extLst>
              </a:tr>
              <a:tr h="752332">
                <a:tc>
                  <a:txBody>
                    <a:bodyPr/>
                    <a:lstStyle/>
                    <a:p>
                      <a:pPr algn="ctr">
                        <a:lnSpc>
                          <a:spcPts val="2240"/>
                        </a:lnSpc>
                        <a:defRPr/>
                      </a:pPr>
                      <a:r>
                        <a:rPr lang="en-US" sz="2000" b="0" dirty="0">
                          <a:latin typeface="微軟正黑體"/>
                          <a:ea typeface="微軟正黑體"/>
                        </a:rPr>
                        <a:t>Windows</a:t>
                      </a: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sz="2000" dirty="0">
                        <a:latin typeface="微軟正黑體" panose="020B0604030504040204" pitchFamily="34" charset="-120"/>
                        <a:ea typeface="微軟正黑體" panose="020B0604030504040204" pitchFamily="34" charset="-120"/>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sz="2000" dirty="0">
                        <a:latin typeface="微軟正黑體" panose="020B0604030504040204" pitchFamily="34" charset="-120"/>
                        <a:ea typeface="微軟正黑體" panose="020B0604030504040204" pitchFamily="34" charset="-120"/>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sz="2000" dirty="0">
                        <a:latin typeface="微軟正黑體" panose="020B0604030504040204" pitchFamily="34" charset="-120"/>
                        <a:ea typeface="微軟正黑體" panose="020B0604030504040204" pitchFamily="34" charset="-120"/>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128042787"/>
                  </a:ext>
                </a:extLst>
              </a:tr>
              <a:tr h="752332">
                <a:tc>
                  <a:txBody>
                    <a:bodyPr/>
                    <a:lstStyle/>
                    <a:p>
                      <a:pPr algn="ctr">
                        <a:lnSpc>
                          <a:spcPts val="2240"/>
                        </a:lnSpc>
                        <a:defRPr/>
                      </a:pPr>
                      <a:r>
                        <a:rPr lang="en-US" sz="2000" b="0" dirty="0">
                          <a:solidFill>
                            <a:srgbClr val="000000"/>
                          </a:solidFill>
                          <a:latin typeface="微軟正黑體"/>
                          <a:ea typeface="微軟正黑體"/>
                        </a:rPr>
                        <a:t>macOS</a:t>
                      </a:r>
                      <a:endParaRPr lang="en-US" sz="2000" b="0" dirty="0">
                        <a:latin typeface="微軟正黑體"/>
                        <a:ea typeface="微軟正黑體"/>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sz="2000" dirty="0">
                        <a:latin typeface="微軟正黑體" panose="020B0604030504040204" pitchFamily="34" charset="-120"/>
                        <a:ea typeface="微軟正黑體" panose="020B0604030504040204" pitchFamily="34" charset="-120"/>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sz="2000" dirty="0">
                        <a:latin typeface="微軟正黑體" panose="020B0604030504040204" pitchFamily="34" charset="-120"/>
                        <a:ea typeface="微軟正黑體" panose="020B0604030504040204" pitchFamily="34" charset="-120"/>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sz="2000" dirty="0">
                        <a:latin typeface="微軟正黑體" panose="020B0604030504040204" pitchFamily="34" charset="-120"/>
                        <a:ea typeface="微軟正黑體" panose="020B0604030504040204" pitchFamily="34" charset="-120"/>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0005"/>
                  </a:ext>
                </a:extLst>
              </a:tr>
              <a:tr h="831664">
                <a:tc>
                  <a:txBody>
                    <a:bodyPr/>
                    <a:lstStyle/>
                    <a:p>
                      <a:pPr algn="ctr">
                        <a:lnSpc>
                          <a:spcPts val="2240"/>
                        </a:lnSpc>
                        <a:defRPr/>
                      </a:pPr>
                      <a:r>
                        <a:rPr lang="en-US" sz="2000" b="0" dirty="0">
                          <a:solidFill>
                            <a:srgbClr val="000000"/>
                          </a:solidFill>
                          <a:latin typeface="微軟正黑體"/>
                          <a:ea typeface="微軟正黑體"/>
                        </a:rPr>
                        <a:t>Linux</a:t>
                      </a:r>
                      <a:endParaRPr lang="en-US" sz="2000" b="0" dirty="0">
                        <a:latin typeface="微軟正黑體"/>
                        <a:ea typeface="微軟正黑體"/>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240"/>
                        </a:lnSpc>
                        <a:defRPr/>
                      </a:pPr>
                      <a:r>
                        <a:rPr lang="zh-TW" altLang="en-US" sz="2000" b="1" dirty="0">
                          <a:solidFill>
                            <a:srgbClr val="FF0000"/>
                          </a:solidFill>
                          <a:latin typeface="微軟正黑體" panose="020B0604030504040204" pitchFamily="34" charset="-120"/>
                          <a:ea typeface="微軟正黑體" panose="020B0604030504040204" pitchFamily="34" charset="-120"/>
                        </a:rPr>
                        <a:t>✘</a:t>
                      </a:r>
                      <a:endParaRPr lang="en-US" sz="2000" b="1" dirty="0">
                        <a:solidFill>
                          <a:srgbClr val="FF0000"/>
                        </a:solidFill>
                        <a:latin typeface="微軟正黑體" panose="020B0604030504040204" pitchFamily="34" charset="-120"/>
                        <a:ea typeface="微軟正黑體" panose="020B0604030504040204" pitchFamily="34" charset="-120"/>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sz="2000" dirty="0">
                        <a:latin typeface="微軟正黑體" panose="020B0604030504040204" pitchFamily="34" charset="-120"/>
                        <a:ea typeface="微軟正黑體" panose="020B0604030504040204" pitchFamily="34" charset="-120"/>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sz="2000" dirty="0">
                        <a:latin typeface="微軟正黑體" panose="020B0604030504040204" pitchFamily="34" charset="-120"/>
                        <a:ea typeface="微軟正黑體" panose="020B0604030504040204" pitchFamily="34" charset="-120"/>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0006"/>
                  </a:ext>
                </a:extLst>
              </a:tr>
              <a:tr h="831664">
                <a:tc>
                  <a:txBody>
                    <a:bodyPr/>
                    <a:lstStyle/>
                    <a:p>
                      <a:pPr algn="ctr">
                        <a:lnSpc>
                          <a:spcPts val="2240"/>
                        </a:lnSpc>
                        <a:defRPr/>
                      </a:pPr>
                      <a:r>
                        <a:rPr lang="zh-TW" altLang="en-US" sz="2000" b="0">
                          <a:latin typeface="微軟正黑體"/>
                          <a:ea typeface="微軟正黑體"/>
                        </a:rPr>
                        <a:t>收費</a:t>
                      </a:r>
                      <a:endParaRPr lang="en-US" sz="2000" b="0">
                        <a:latin typeface="微軟正黑體"/>
                        <a:ea typeface="微軟正黑體"/>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240"/>
                        </a:lnSpc>
                        <a:defRPr/>
                      </a:pPr>
                      <a:r>
                        <a:rPr lang="zh-TW" altLang="en-US" sz="2000">
                          <a:latin typeface="微軟正黑體"/>
                          <a:ea typeface="微軟正黑體"/>
                        </a:rPr>
                        <a:t>收費</a:t>
                      </a:r>
                      <a:endParaRPr lang="en-US" sz="2000">
                        <a:latin typeface="微軟正黑體"/>
                        <a:ea typeface="微軟正黑體"/>
                      </a:endParaRPr>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lvl="0" algn="ctr">
                        <a:lnSpc>
                          <a:spcPts val="2240"/>
                        </a:lnSpc>
                        <a:buNone/>
                      </a:pPr>
                      <a:r>
                        <a:rPr lang="zh-TW" altLang="en-US" sz="2000">
                          <a:latin typeface="微軟正黑體"/>
                          <a:ea typeface="微軟正黑體"/>
                        </a:rPr>
                        <a:t>2GB 免費</a:t>
                      </a:r>
                      <a:endParaRPr lang="zh-TW" altLang="en-US"/>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lvl="0" algn="ctr">
                        <a:lnSpc>
                          <a:spcPts val="2240"/>
                        </a:lnSpc>
                        <a:buNone/>
                      </a:pPr>
                      <a:r>
                        <a:rPr lang="zh-TW" altLang="en-US" sz="2000">
                          <a:latin typeface="微軟正黑體"/>
                          <a:ea typeface="微軟正黑體"/>
                        </a:rPr>
                        <a:t>300MB 免費</a:t>
                      </a:r>
                      <a:endParaRPr lang="zh-TW" altLang="en-US"/>
                    </a:p>
                  </a:txBody>
                  <a:tcPr marL="63500" marR="63500" marT="63500" marB="63500"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46130228"/>
                  </a:ext>
                </a:extLst>
              </a:tr>
            </a:tbl>
          </a:graphicData>
        </a:graphic>
      </p:graphicFrame>
      <p:sp>
        <p:nvSpPr>
          <p:cNvPr id="10" name="TextBox 3">
            <a:extLst>
              <a:ext uri="{FF2B5EF4-FFF2-40B4-BE49-F238E27FC236}">
                <a16:creationId xmlns:a16="http://schemas.microsoft.com/office/drawing/2014/main" id="{7BF6B322-112B-5B29-84DD-58E3D8C260DF}"/>
              </a:ext>
            </a:extLst>
          </p:cNvPr>
          <p:cNvSpPr txBox="1"/>
          <p:nvPr/>
        </p:nvSpPr>
        <p:spPr>
          <a:xfrm>
            <a:off x="568941" y="478473"/>
            <a:ext cx="8636019"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altLang="en-US" sz="4800" dirty="0">
                <a:solidFill>
                  <a:srgbClr val="754C28"/>
                </a:solidFill>
                <a:latin typeface="微軟正黑體" panose="020B0604030504040204" pitchFamily="34" charset="-120"/>
                <a:ea typeface="微軟正黑體" panose="020B0604030504040204" pitchFamily="34" charset="-120"/>
              </a:rPr>
              <a:t>文獻管理</a:t>
            </a:r>
            <a:r>
              <a:rPr lang="zh-TW" altLang="en-US" sz="4800">
                <a:solidFill>
                  <a:srgbClr val="754C28"/>
                </a:solidFill>
                <a:latin typeface="微軟正黑體" panose="020B0604030504040204" pitchFamily="34" charset="-120"/>
                <a:ea typeface="微軟正黑體" panose="020B0604030504040204" pitchFamily="34" charset="-120"/>
              </a:rPr>
              <a:t>軟體比較 </a:t>
            </a:r>
            <a:r>
              <a:rPr lang="en-US" altLang="zh-TW" sz="4800">
                <a:solidFill>
                  <a:srgbClr val="754C28"/>
                </a:solidFill>
                <a:latin typeface="微軟正黑體" panose="020B0604030504040204" pitchFamily="34" charset="-120"/>
                <a:ea typeface="微軟正黑體" panose="020B0604030504040204" pitchFamily="34" charset="-120"/>
              </a:rPr>
              <a:t>(1/2)</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
        <p:nvSpPr>
          <p:cNvPr id="12" name="TextBox 4">
            <a:extLst>
              <a:ext uri="{FF2B5EF4-FFF2-40B4-BE49-F238E27FC236}">
                <a16:creationId xmlns:a16="http://schemas.microsoft.com/office/drawing/2014/main" id="{2091B0E6-915B-0DCB-AD86-E12E4EE1449A}"/>
              </a:ext>
            </a:extLst>
          </p:cNvPr>
          <p:cNvSpPr txBox="1"/>
          <p:nvPr/>
        </p:nvSpPr>
        <p:spPr>
          <a:xfrm>
            <a:off x="568941" y="2287373"/>
            <a:ext cx="3618527" cy="31751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457200" indent="-457200">
              <a:lnSpc>
                <a:spcPct val="150000"/>
              </a:lnSpc>
              <a:buFont typeface="+mj-lt"/>
              <a:buAutoNum type="arabicPeriod"/>
            </a:pPr>
            <a:r>
              <a:rPr lang="zh-TW" altLang="en-US" sz="2000">
                <a:solidFill>
                  <a:srgbClr val="754C28"/>
                </a:solidFill>
                <a:latin typeface="微軟正黑體" panose="020B0604030504040204" pitchFamily="34" charset="-120"/>
                <a:ea typeface="微軟正黑體" panose="020B0604030504040204" pitchFamily="34" charset="-120"/>
              </a:rPr>
              <a:t>自動</a:t>
            </a:r>
            <a:r>
              <a:rPr lang="zh-TW" altLang="en-US" sz="2000" dirty="0">
                <a:solidFill>
                  <a:srgbClr val="754C28"/>
                </a:solidFill>
                <a:latin typeface="微軟正黑體" panose="020B0604030504040204" pitchFamily="34" charset="-120"/>
                <a:ea typeface="微軟正黑體" panose="020B0604030504040204" pitchFamily="34" charset="-120"/>
              </a:rPr>
              <a:t>辨識書目資料</a:t>
            </a:r>
          </a:p>
          <a:p>
            <a:pPr marL="457200" indent="-457200">
              <a:lnSpc>
                <a:spcPct val="150000"/>
              </a:lnSpc>
              <a:buFont typeface="+mj-lt"/>
              <a:buAutoNum type="arabicPeriod"/>
            </a:pPr>
            <a:r>
              <a:rPr lang="zh-TW" altLang="en-US" sz="2000" dirty="0">
                <a:solidFill>
                  <a:srgbClr val="754C28"/>
                </a:solidFill>
                <a:latin typeface="微軟正黑體" panose="020B0604030504040204" pitchFamily="34" charset="-120"/>
                <a:ea typeface="微軟正黑體" panose="020B0604030504040204" pitchFamily="34" charset="-120"/>
              </a:rPr>
              <a:t>書目資料可附上 </a:t>
            </a:r>
            <a:r>
              <a:rPr lang="en-US" altLang="zh-TW" sz="2000" dirty="0">
                <a:solidFill>
                  <a:srgbClr val="754C28"/>
                </a:solidFill>
                <a:latin typeface="微軟正黑體" panose="020B0604030504040204" pitchFamily="34" charset="-120"/>
                <a:ea typeface="微軟正黑體" panose="020B0604030504040204" pitchFamily="34" charset="-120"/>
              </a:rPr>
              <a:t>PDF</a:t>
            </a:r>
          </a:p>
          <a:p>
            <a:pPr marL="457200" indent="-457200">
              <a:lnSpc>
                <a:spcPct val="150000"/>
              </a:lnSpc>
              <a:buFont typeface="+mj-lt"/>
              <a:buAutoNum type="arabicPeriod"/>
            </a:pPr>
            <a:r>
              <a:rPr lang="en-US" altLang="zh-TW" sz="2000" dirty="0">
                <a:solidFill>
                  <a:srgbClr val="754C28"/>
                </a:solidFill>
                <a:latin typeface="微軟正黑體" panose="020B0604030504040204" pitchFamily="34" charset="-120"/>
                <a:ea typeface="微軟正黑體" panose="020B0604030504040204" pitchFamily="34" charset="-120"/>
              </a:rPr>
              <a:t>PDF </a:t>
            </a:r>
            <a:r>
              <a:rPr lang="zh-TW" altLang="en-US" sz="2000" dirty="0">
                <a:solidFill>
                  <a:srgbClr val="754C28"/>
                </a:solidFill>
                <a:latin typeface="微軟正黑體" panose="020B0604030504040204" pitchFamily="34" charset="-120"/>
                <a:ea typeface="微軟正黑體" panose="020B0604030504040204" pitchFamily="34" charset="-120"/>
              </a:rPr>
              <a:t>筆記 </a:t>
            </a:r>
            <a:r>
              <a:rPr lang="en-US" altLang="zh-TW" sz="2000" dirty="0">
                <a:solidFill>
                  <a:srgbClr val="754C28"/>
                </a:solidFill>
                <a:latin typeface="微軟正黑體" panose="020B0604030504040204" pitchFamily="34" charset="-120"/>
                <a:ea typeface="微軟正黑體" panose="020B0604030504040204" pitchFamily="34" charset="-120"/>
              </a:rPr>
              <a:t>/ </a:t>
            </a:r>
            <a:r>
              <a:rPr lang="zh-TW" altLang="en-US" sz="2000" dirty="0">
                <a:solidFill>
                  <a:srgbClr val="754C28"/>
                </a:solidFill>
                <a:latin typeface="微軟正黑體" panose="020B0604030504040204" pitchFamily="34" charset="-120"/>
                <a:ea typeface="微軟正黑體" panose="020B0604030504040204" pitchFamily="34" charset="-120"/>
              </a:rPr>
              <a:t>註記</a:t>
            </a:r>
          </a:p>
          <a:p>
            <a:pPr marL="457200" indent="-457200">
              <a:lnSpc>
                <a:spcPct val="150000"/>
              </a:lnSpc>
              <a:buFont typeface="+mj-lt"/>
              <a:buAutoNum type="arabicPeriod"/>
            </a:pPr>
            <a:r>
              <a:rPr lang="zh-TW" altLang="en-US" sz="2000" dirty="0">
                <a:solidFill>
                  <a:srgbClr val="754C28"/>
                </a:solidFill>
                <a:latin typeface="微軟正黑體" panose="020B0604030504040204" pitchFamily="34" charset="-120"/>
                <a:ea typeface="微軟正黑體" panose="020B0604030504040204" pitchFamily="34" charset="-120"/>
              </a:rPr>
              <a:t>標籤 </a:t>
            </a:r>
            <a:r>
              <a:rPr lang="en-US" altLang="zh-TW" sz="2000" dirty="0">
                <a:solidFill>
                  <a:srgbClr val="754C28"/>
                </a:solidFill>
                <a:latin typeface="微軟正黑體" panose="020B0604030504040204" pitchFamily="34" charset="-120"/>
                <a:ea typeface="微軟正黑體" panose="020B0604030504040204" pitchFamily="34" charset="-120"/>
              </a:rPr>
              <a:t>/ </a:t>
            </a:r>
            <a:r>
              <a:rPr lang="zh-TW" altLang="en-US" sz="2000" dirty="0">
                <a:solidFill>
                  <a:srgbClr val="754C28"/>
                </a:solidFill>
                <a:latin typeface="微軟正黑體" panose="020B0604030504040204" pitchFamily="34" charset="-120"/>
                <a:ea typeface="微軟正黑體" panose="020B0604030504040204" pitchFamily="34" charset="-120"/>
              </a:rPr>
              <a:t>文獻分類</a:t>
            </a:r>
          </a:p>
          <a:p>
            <a:pPr marL="457200" indent="-457200">
              <a:lnSpc>
                <a:spcPct val="150000"/>
              </a:lnSpc>
              <a:buFont typeface="+mj-lt"/>
              <a:buAutoNum type="arabicPeriod"/>
            </a:pPr>
            <a:r>
              <a:rPr lang="zh-TW" altLang="en-US" sz="2000" dirty="0">
                <a:solidFill>
                  <a:srgbClr val="754C28"/>
                </a:solidFill>
                <a:latin typeface="微軟正黑體" panose="020B0604030504040204" pitchFamily="34" charset="-120"/>
                <a:ea typeface="微軟正黑體" panose="020B0604030504040204" pitchFamily="34" charset="-120"/>
              </a:rPr>
              <a:t>多人協作 </a:t>
            </a:r>
            <a:r>
              <a:rPr lang="en-US" altLang="zh-TW" sz="2000" dirty="0">
                <a:solidFill>
                  <a:srgbClr val="754C28"/>
                </a:solidFill>
                <a:latin typeface="微軟正黑體" panose="020B0604030504040204" pitchFamily="34" charset="-120"/>
                <a:ea typeface="微軟正黑體" panose="020B0604030504040204" pitchFamily="34" charset="-120"/>
              </a:rPr>
              <a:t>/ </a:t>
            </a:r>
            <a:r>
              <a:rPr lang="zh-TW" altLang="en-US" sz="2000" dirty="0">
                <a:solidFill>
                  <a:srgbClr val="754C28"/>
                </a:solidFill>
                <a:latin typeface="微軟正黑體" panose="020B0604030504040204" pitchFamily="34" charset="-120"/>
                <a:ea typeface="微軟正黑體" panose="020B0604030504040204" pitchFamily="34" charset="-120"/>
              </a:rPr>
              <a:t>共享</a:t>
            </a:r>
          </a:p>
          <a:p>
            <a:pPr marL="457200" indent="-457200">
              <a:lnSpc>
                <a:spcPct val="150000"/>
              </a:lnSpc>
              <a:buFont typeface="+mj-lt"/>
              <a:buAutoNum type="arabicPeriod"/>
            </a:pPr>
            <a:r>
              <a:rPr lang="zh-TW" altLang="en-US" sz="2000" dirty="0">
                <a:solidFill>
                  <a:srgbClr val="754C28"/>
                </a:solidFill>
                <a:latin typeface="微軟正黑體" panose="020B0604030504040204" pitchFamily="34" charset="-120"/>
                <a:ea typeface="微軟正黑體" panose="020B0604030504040204" pitchFamily="34" charset="-120"/>
              </a:rPr>
              <a:t>電腦版 </a:t>
            </a:r>
            <a:r>
              <a:rPr lang="en-US" altLang="zh-TW" sz="2000" dirty="0">
                <a:solidFill>
                  <a:srgbClr val="754C28"/>
                </a:solidFill>
                <a:latin typeface="微軟正黑體" panose="020B0604030504040204" pitchFamily="34" charset="-120"/>
                <a:ea typeface="微軟正黑體" panose="020B0604030504040204" pitchFamily="34" charset="-120"/>
              </a:rPr>
              <a:t>/ </a:t>
            </a:r>
            <a:r>
              <a:rPr lang="zh-TW" altLang="en-US" sz="2000" dirty="0">
                <a:solidFill>
                  <a:srgbClr val="754C28"/>
                </a:solidFill>
                <a:latin typeface="微軟正黑體" panose="020B0604030504040204" pitchFamily="34" charset="-120"/>
                <a:ea typeface="微軟正黑體" panose="020B0604030504040204" pitchFamily="34" charset="-120"/>
              </a:rPr>
              <a:t>網頁版</a:t>
            </a:r>
          </a:p>
          <a:p>
            <a:pPr marL="457200" indent="-457200">
              <a:lnSpc>
                <a:spcPct val="150000"/>
              </a:lnSpc>
              <a:buFont typeface="+mj-lt"/>
              <a:buAutoNum type="arabicPeriod"/>
            </a:pPr>
            <a:r>
              <a:rPr lang="zh-TW" altLang="en-US" sz="2000" dirty="0">
                <a:solidFill>
                  <a:srgbClr val="754C28"/>
                </a:solidFill>
                <a:latin typeface="微軟正黑體" panose="020B0604030504040204" pitchFamily="34" charset="-120"/>
                <a:ea typeface="微軟正黑體" panose="020B0604030504040204" pitchFamily="34" charset="-120"/>
              </a:rPr>
              <a:t>離線作業</a:t>
            </a:r>
          </a:p>
        </p:txBody>
      </p:sp>
      <p:sp>
        <p:nvSpPr>
          <p:cNvPr id="2" name="TextBox 4">
            <a:extLst>
              <a:ext uri="{FF2B5EF4-FFF2-40B4-BE49-F238E27FC236}">
                <a16:creationId xmlns:a16="http://schemas.microsoft.com/office/drawing/2014/main" id="{AD02C639-B95E-5208-DC3F-9D844492390B}"/>
              </a:ext>
            </a:extLst>
          </p:cNvPr>
          <p:cNvSpPr txBox="1"/>
          <p:nvPr/>
        </p:nvSpPr>
        <p:spPr>
          <a:xfrm>
            <a:off x="56894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a:solidFill>
                  <a:srgbClr val="754C28"/>
                </a:solidFill>
                <a:latin typeface="微軟正黑體"/>
                <a:ea typeface="微軟正黑體"/>
              </a:rPr>
              <a:t>共有功能</a:t>
            </a:r>
            <a:endParaRPr lang="en-US" altLang="zh-TW" sz="2800" dirty="0">
              <a:solidFill>
                <a:srgbClr val="754C28"/>
              </a:solidFill>
              <a:latin typeface="微軟正黑體"/>
              <a:ea typeface="微軟正黑體"/>
            </a:endParaRPr>
          </a:p>
        </p:txBody>
      </p:sp>
    </p:spTree>
    <p:extLst>
      <p:ext uri="{BB962C8B-B14F-4D97-AF65-F5344CB8AC3E}">
        <p14:creationId xmlns:p14="http://schemas.microsoft.com/office/powerpoint/2010/main" val="3250228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A463FE13-D449-4559-47E1-3EF59B3D2A62}"/>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26</a:t>
            </a:fld>
            <a:endParaRPr lang="en-US" sz="2000"/>
          </a:p>
        </p:txBody>
      </p:sp>
      <p:sp>
        <p:nvSpPr>
          <p:cNvPr id="10" name="TextBox 3">
            <a:extLst>
              <a:ext uri="{FF2B5EF4-FFF2-40B4-BE49-F238E27FC236}">
                <a16:creationId xmlns:a16="http://schemas.microsoft.com/office/drawing/2014/main" id="{887FD734-F6E8-D070-CBE1-13744071E05A}"/>
              </a:ext>
            </a:extLst>
          </p:cNvPr>
          <p:cNvSpPr txBox="1"/>
          <p:nvPr/>
        </p:nvSpPr>
        <p:spPr>
          <a:xfrm>
            <a:off x="568941" y="478473"/>
            <a:ext cx="8158499"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zh-TW" altLang="en-US" sz="4800" dirty="0">
                <a:solidFill>
                  <a:srgbClr val="754C28"/>
                </a:solidFill>
                <a:latin typeface="微軟正黑體" panose="020B0604030504040204" pitchFamily="34" charset="-120"/>
                <a:ea typeface="微軟正黑體" panose="020B0604030504040204" pitchFamily="34" charset="-120"/>
              </a:rPr>
              <a:t>文獻管理</a:t>
            </a:r>
            <a:r>
              <a:rPr lang="zh-TW" altLang="en-US" sz="4800">
                <a:solidFill>
                  <a:srgbClr val="754C28"/>
                </a:solidFill>
                <a:latin typeface="微軟正黑體" panose="020B0604030504040204" pitchFamily="34" charset="-120"/>
                <a:ea typeface="微軟正黑體" panose="020B0604030504040204" pitchFamily="34" charset="-120"/>
              </a:rPr>
              <a:t>軟體比較 </a:t>
            </a:r>
            <a:r>
              <a:rPr lang="en-US" altLang="zh-TW" sz="4800">
                <a:solidFill>
                  <a:srgbClr val="754C28"/>
                </a:solidFill>
                <a:latin typeface="微軟正黑體" panose="020B0604030504040204" pitchFamily="34" charset="-120"/>
                <a:ea typeface="微軟正黑體" panose="020B0604030504040204" pitchFamily="34" charset="-120"/>
              </a:rPr>
              <a:t>(2/2)</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graphicFrame>
        <p:nvGraphicFramePr>
          <p:cNvPr id="13" name="Table 10">
            <a:extLst>
              <a:ext uri="{FF2B5EF4-FFF2-40B4-BE49-F238E27FC236}">
                <a16:creationId xmlns:a16="http://schemas.microsoft.com/office/drawing/2014/main" id="{476E4447-876B-DD1A-4F3A-EC4E8DC3EFC9}"/>
              </a:ext>
            </a:extLst>
          </p:cNvPr>
          <p:cNvGraphicFramePr>
            <a:graphicFrameLocks noGrp="1"/>
          </p:cNvGraphicFramePr>
          <p:nvPr>
            <p:extLst>
              <p:ext uri="{D42A27DB-BD31-4B8C-83A1-F6EECF244321}">
                <p14:modId xmlns:p14="http://schemas.microsoft.com/office/powerpoint/2010/main" val="2505167574"/>
              </p:ext>
            </p:extLst>
          </p:nvPr>
        </p:nvGraphicFramePr>
        <p:xfrm>
          <a:off x="1690518" y="1488603"/>
          <a:ext cx="8639999" cy="5045630"/>
        </p:xfrm>
        <a:graphic>
          <a:graphicData uri="http://schemas.openxmlformats.org/drawingml/2006/table">
            <a:tbl>
              <a:tblPr/>
              <a:tblGrid>
                <a:gridCol w="2936240">
                  <a:extLst>
                    <a:ext uri="{9D8B030D-6E8A-4147-A177-3AD203B41FA5}">
                      <a16:colId xmlns:a16="http://schemas.microsoft.com/office/drawing/2014/main" val="20000"/>
                    </a:ext>
                  </a:extLst>
                </a:gridCol>
                <a:gridCol w="1901253">
                  <a:extLst>
                    <a:ext uri="{9D8B030D-6E8A-4147-A177-3AD203B41FA5}">
                      <a16:colId xmlns:a16="http://schemas.microsoft.com/office/drawing/2014/main" val="20001"/>
                    </a:ext>
                  </a:extLst>
                </a:gridCol>
                <a:gridCol w="1901253">
                  <a:extLst>
                    <a:ext uri="{9D8B030D-6E8A-4147-A177-3AD203B41FA5}">
                      <a16:colId xmlns:a16="http://schemas.microsoft.com/office/drawing/2014/main" val="20002"/>
                    </a:ext>
                  </a:extLst>
                </a:gridCol>
                <a:gridCol w="1901253">
                  <a:extLst>
                    <a:ext uri="{9D8B030D-6E8A-4147-A177-3AD203B41FA5}">
                      <a16:colId xmlns:a16="http://schemas.microsoft.com/office/drawing/2014/main" val="3418629465"/>
                    </a:ext>
                  </a:extLst>
                </a:gridCol>
              </a:tblGrid>
              <a:tr h="657606">
                <a:tc>
                  <a:txBody>
                    <a:bodyPr/>
                    <a:lstStyle/>
                    <a:p>
                      <a:pPr algn="ctr">
                        <a:lnSpc>
                          <a:spcPts val="2799"/>
                        </a:lnSpc>
                        <a:defRPr/>
                      </a:pPr>
                      <a:endParaRPr lang="en-US" sz="1900" b="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799"/>
                        </a:lnSpc>
                        <a:defRPr/>
                      </a:pPr>
                      <a:r>
                        <a:rPr lang="en-US" sz="2000" b="0" dirty="0">
                          <a:solidFill>
                            <a:srgbClr val="000000"/>
                          </a:solidFill>
                          <a:latin typeface="微軟正黑體"/>
                          <a:ea typeface="微軟正黑體"/>
                        </a:rPr>
                        <a:t>EndNote</a:t>
                      </a: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799"/>
                        </a:lnSpc>
                        <a:defRPr/>
                      </a:pPr>
                      <a:r>
                        <a:rPr lang="en-US" sz="2000" b="0" dirty="0">
                          <a:latin typeface="微軟正黑體"/>
                          <a:ea typeface="微軟正黑體"/>
                        </a:rPr>
                        <a:t>Mendeley</a:t>
                      </a: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799"/>
                        </a:lnSpc>
                        <a:defRPr/>
                      </a:pPr>
                      <a:r>
                        <a:rPr lang="en-US" sz="2000" b="0" dirty="0">
                          <a:latin typeface="微軟正黑體"/>
                          <a:ea typeface="微軟正黑體"/>
                        </a:rPr>
                        <a:t>Zotero</a:t>
                      </a: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extLst>
                  <a:ext uri="{0D108BD9-81ED-4DB2-BD59-A6C34878D82A}">
                    <a16:rowId xmlns:a16="http://schemas.microsoft.com/office/drawing/2014/main" val="10001"/>
                  </a:ext>
                </a:extLst>
              </a:tr>
              <a:tr h="582952">
                <a:tc>
                  <a:txBody>
                    <a:bodyPr/>
                    <a:lstStyle/>
                    <a:p>
                      <a:pPr algn="ctr">
                        <a:lnSpc>
                          <a:spcPts val="2240"/>
                        </a:lnSpc>
                        <a:defRPr/>
                      </a:pPr>
                      <a:r>
                        <a:rPr lang="en-US" sz="1800" b="0" dirty="0">
                          <a:latin typeface="微軟正黑體"/>
                          <a:ea typeface="微軟正黑體"/>
                        </a:rPr>
                        <a:t>Microsoft Word</a:t>
                      </a: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128042787"/>
                  </a:ext>
                </a:extLst>
              </a:tr>
              <a:tr h="582952">
                <a:tc>
                  <a:txBody>
                    <a:bodyPr/>
                    <a:lstStyle/>
                    <a:p>
                      <a:pPr algn="ctr">
                        <a:lnSpc>
                          <a:spcPts val="2240"/>
                        </a:lnSpc>
                        <a:defRPr/>
                      </a:pPr>
                      <a:r>
                        <a:rPr lang="en-US" sz="1800" b="0" dirty="0">
                          <a:solidFill>
                            <a:srgbClr val="000000"/>
                          </a:solidFill>
                          <a:latin typeface="微軟正黑體"/>
                          <a:ea typeface="微軟正黑體"/>
                        </a:rPr>
                        <a:t>Apple Pages</a:t>
                      </a:r>
                      <a:endParaRPr lang="en-US" sz="1800" b="0" dirty="0">
                        <a:latin typeface="微軟正黑體"/>
                        <a:ea typeface="微軟正黑體"/>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240"/>
                        </a:lnSpc>
                        <a:defRPr/>
                      </a:pPr>
                      <a:r>
                        <a:rPr lang="zh-TW" altLang="en-US" sz="2000" b="1" dirty="0">
                          <a:solidFill>
                            <a:srgbClr val="FF0000"/>
                          </a:solidFill>
                          <a:latin typeface="微軟正黑體" panose="020B0604030504040204" pitchFamily="34" charset="-120"/>
                          <a:ea typeface="微軟正黑體" panose="020B0604030504040204" pitchFamily="34" charset="-120"/>
                        </a:rPr>
                        <a:t>✔</a:t>
                      </a: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b="0" i="0" kern="1200" dirty="0">
                          <a:solidFill>
                            <a:schemeClr val="tx1"/>
                          </a:solidFill>
                          <a:effectLst/>
                          <a:latin typeface="微軟正黑體" panose="020B0604030504040204" pitchFamily="34" charset="-120"/>
                          <a:ea typeface="微軟正黑體" panose="020B0604030504040204" pitchFamily="34" charset="-120"/>
                          <a:cs typeface="+mn-cs"/>
                        </a:rPr>
                        <a:t>✘</a:t>
                      </a:r>
                      <a:endParaRPr lang="en-US"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b="0" i="0" kern="1200" dirty="0">
                          <a:solidFill>
                            <a:schemeClr val="tx1"/>
                          </a:solidFill>
                          <a:effectLst/>
                          <a:latin typeface="微軟正黑體" panose="020B0604030504040204" pitchFamily="34" charset="-120"/>
                          <a:ea typeface="微軟正黑體" panose="020B0604030504040204" pitchFamily="34" charset="-120"/>
                          <a:cs typeface="+mn-cs"/>
                        </a:rPr>
                        <a:t>✘</a:t>
                      </a:r>
                      <a:endParaRPr lang="en-US"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0005"/>
                  </a:ext>
                </a:extLst>
              </a:tr>
              <a:tr h="644424">
                <a:tc>
                  <a:txBody>
                    <a:bodyPr/>
                    <a:lstStyle/>
                    <a:p>
                      <a:pPr algn="ctr">
                        <a:lnSpc>
                          <a:spcPts val="2240"/>
                        </a:lnSpc>
                        <a:defRPr/>
                      </a:pPr>
                      <a:r>
                        <a:rPr lang="en-US" sz="1800" b="0">
                          <a:solidFill>
                            <a:srgbClr val="000000"/>
                          </a:solidFill>
                          <a:latin typeface="微軟正黑體"/>
                          <a:ea typeface="微軟正黑體"/>
                        </a:rPr>
                        <a:t>Wolfram Mathematica</a:t>
                      </a:r>
                      <a:endParaRPr lang="en-US" sz="1800" b="0" dirty="0">
                        <a:latin typeface="微軟正黑體"/>
                        <a:ea typeface="微軟正黑體"/>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b="0" i="0" kern="1200" dirty="0">
                          <a:solidFill>
                            <a:schemeClr val="tx1"/>
                          </a:solidFill>
                          <a:effectLst/>
                          <a:latin typeface="微軟正黑體" panose="020B0604030504040204" pitchFamily="34" charset="-120"/>
                          <a:ea typeface="微軟正黑體" panose="020B0604030504040204" pitchFamily="34" charset="-120"/>
                          <a:cs typeface="+mn-cs"/>
                        </a:rPr>
                        <a:t>✘</a:t>
                      </a:r>
                      <a:endParaRPr lang="en-US"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b="0" i="0" kern="1200" dirty="0">
                          <a:solidFill>
                            <a:schemeClr val="tx1"/>
                          </a:solidFill>
                          <a:effectLst/>
                          <a:latin typeface="微軟正黑體" panose="020B0604030504040204" pitchFamily="34" charset="-120"/>
                          <a:ea typeface="微軟正黑體" panose="020B0604030504040204" pitchFamily="34" charset="-120"/>
                          <a:cs typeface="+mn-cs"/>
                        </a:rPr>
                        <a:t>✘</a:t>
                      </a:r>
                      <a:endParaRPr lang="en-US"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0006"/>
                  </a:ext>
                </a:extLst>
              </a:tr>
              <a:tr h="644424">
                <a:tc>
                  <a:txBody>
                    <a:bodyPr/>
                    <a:lstStyle/>
                    <a:p>
                      <a:pPr algn="ctr">
                        <a:lnSpc>
                          <a:spcPts val="2240"/>
                        </a:lnSpc>
                        <a:defRPr/>
                      </a:pPr>
                      <a:r>
                        <a:rPr lang="en-US" altLang="zh-TW" sz="1800" b="0">
                          <a:latin typeface="微軟正黑體"/>
                          <a:ea typeface="微軟正黑體"/>
                        </a:rPr>
                        <a:t>Apache OpenOffice</a:t>
                      </a:r>
                      <a:endParaRPr lang="en-US" sz="1800" b="0" dirty="0">
                        <a:latin typeface="微軟正黑體"/>
                        <a:ea typeface="微軟正黑體"/>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240"/>
                        </a:lnSpc>
                        <a:defRPr/>
                      </a:pPr>
                      <a:r>
                        <a:rPr lang="zh-TW" altLang="en-US" sz="2000" b="0" dirty="0">
                          <a:latin typeface="微軟正黑體" panose="020B0604030504040204" pitchFamily="34" charset="-120"/>
                          <a:ea typeface="微軟正黑體" panose="020B0604030504040204" pitchFamily="34" charset="-120"/>
                        </a:rPr>
                        <a:t>✔</a:t>
                      </a:r>
                      <a:endParaRPr lang="en-US" altLang="zh-TW" sz="2000" b="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46130228"/>
                  </a:ext>
                </a:extLst>
              </a:tr>
              <a:tr h="644424">
                <a:tc>
                  <a:txBody>
                    <a:bodyPr/>
                    <a:lstStyle/>
                    <a:p>
                      <a:pPr algn="ctr">
                        <a:lnSpc>
                          <a:spcPts val="2240"/>
                        </a:lnSpc>
                        <a:defRPr/>
                      </a:pPr>
                      <a:r>
                        <a:rPr lang="en-US" sz="1800" b="0" dirty="0">
                          <a:latin typeface="微軟正黑體"/>
                          <a:ea typeface="微軟正黑體"/>
                        </a:rPr>
                        <a:t>LibreOffice</a:t>
                      </a: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998967689"/>
                  </a:ext>
                </a:extLst>
              </a:tr>
              <a:tr h="644424">
                <a:tc>
                  <a:txBody>
                    <a:bodyPr/>
                    <a:lstStyle/>
                    <a:p>
                      <a:pPr algn="ctr">
                        <a:lnSpc>
                          <a:spcPts val="2240"/>
                        </a:lnSpc>
                        <a:defRPr/>
                      </a:pPr>
                      <a:r>
                        <a:rPr lang="en-US" sz="1800" b="0" dirty="0">
                          <a:latin typeface="微軟正黑體"/>
                          <a:ea typeface="微軟正黑體"/>
                        </a:rPr>
                        <a:t>Google Docs</a:t>
                      </a: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240"/>
                        </a:lnSpc>
                        <a:defRPr/>
                      </a:pPr>
                      <a:r>
                        <a:rPr lang="zh-TW" altLang="en-US" sz="2000" b="0" i="0" kern="1200" dirty="0">
                          <a:solidFill>
                            <a:schemeClr val="tx1"/>
                          </a:solidFill>
                          <a:effectLst/>
                          <a:latin typeface="微軟正黑體" panose="020B0604030504040204" pitchFamily="34" charset="-120"/>
                          <a:ea typeface="微軟正黑體" panose="020B0604030504040204" pitchFamily="34" charset="-120"/>
                          <a:cs typeface="+mn-cs"/>
                        </a:rPr>
                        <a:t>✘</a:t>
                      </a:r>
                      <a:endParaRPr lang="en-US" sz="2000" b="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b="0" i="0" kern="1200" dirty="0">
                          <a:solidFill>
                            <a:schemeClr val="tx1"/>
                          </a:solidFill>
                          <a:effectLst/>
                          <a:latin typeface="微軟正黑體" panose="020B0604030504040204" pitchFamily="34" charset="-120"/>
                          <a:ea typeface="微軟正黑體" panose="020B0604030504040204" pitchFamily="34" charset="-120"/>
                          <a:cs typeface="+mn-cs"/>
                        </a:rPr>
                        <a:t>✘</a:t>
                      </a:r>
                      <a:endParaRPr lang="en-US"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b="1" dirty="0">
                          <a:solidFill>
                            <a:srgbClr val="FF0000"/>
                          </a:solidFill>
                          <a:latin typeface="微軟正黑體" panose="020B0604030504040204" pitchFamily="34" charset="-120"/>
                          <a:ea typeface="微軟正黑體" panose="020B0604030504040204" pitchFamily="34" charset="-120"/>
                        </a:rPr>
                        <a:t>✔</a:t>
                      </a: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417300340"/>
                  </a:ext>
                </a:extLst>
              </a:tr>
              <a:tr h="644424">
                <a:tc>
                  <a:txBody>
                    <a:bodyPr/>
                    <a:lstStyle/>
                    <a:p>
                      <a:pPr algn="ctr">
                        <a:lnSpc>
                          <a:spcPts val="2240"/>
                        </a:lnSpc>
                        <a:defRPr/>
                      </a:pPr>
                      <a:r>
                        <a:rPr lang="en-US" sz="1800" b="0" err="1">
                          <a:latin typeface="微軟正黑體"/>
                          <a:ea typeface="微軟正黑體"/>
                        </a:rPr>
                        <a:t>LaTex</a:t>
                      </a:r>
                      <a:r>
                        <a:rPr lang="en-US" sz="1800" b="0" dirty="0">
                          <a:latin typeface="微軟正黑體"/>
                          <a:ea typeface="微軟正黑體"/>
                        </a:rPr>
                        <a:t> (</a:t>
                      </a:r>
                      <a:r>
                        <a:rPr lang="en-US" sz="1800" b="0" err="1">
                          <a:latin typeface="微軟正黑體"/>
                          <a:ea typeface="微軟正黑體"/>
                        </a:rPr>
                        <a:t>BibTeX</a:t>
                      </a:r>
                      <a:r>
                        <a:rPr lang="en-US" sz="1800" b="0" dirty="0">
                          <a:latin typeface="微軟正黑體"/>
                          <a:ea typeface="微軟正黑體"/>
                        </a:rPr>
                        <a:t>)</a:t>
                      </a: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rgbClr val="CFEBC6"/>
                    </a:solidFill>
                  </a:tcPr>
                </a:tc>
                <a:tc>
                  <a:txBody>
                    <a:bodyPr/>
                    <a:lstStyle/>
                    <a:p>
                      <a:pPr algn="ctr">
                        <a:lnSpc>
                          <a:spcPts val="2240"/>
                        </a:lnSpc>
                        <a:defRPr/>
                      </a:pPr>
                      <a:r>
                        <a:rPr lang="zh-TW" altLang="en-US" sz="2000" b="0" i="0" kern="1200" dirty="0">
                          <a:solidFill>
                            <a:schemeClr val="tx1"/>
                          </a:solidFill>
                          <a:effectLst/>
                          <a:latin typeface="微軟正黑體" panose="020B0604030504040204" pitchFamily="34" charset="-120"/>
                          <a:ea typeface="微軟正黑體" panose="020B0604030504040204" pitchFamily="34" charset="-120"/>
                          <a:cs typeface="+mn-cs"/>
                        </a:rPr>
                        <a:t>✘</a:t>
                      </a:r>
                      <a:endParaRPr lang="en-US"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lgn="ctr">
                        <a:lnSpc>
                          <a:spcPts val="2240"/>
                        </a:lnSpc>
                        <a:defRPr/>
                      </a:pP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txBody>
                  <a:tcPr marL="75169" marR="75169" marT="75169" marB="75169" anchor="ctr">
                    <a:lnL w="6350" cap="flat" cmpd="sng" algn="ctr">
                      <a:solidFill>
                        <a:schemeClr val="tx1"/>
                      </a:solidFill>
                      <a:prstDash val="sysDash"/>
                      <a:round/>
                      <a:headEnd type="none" w="med" len="med"/>
                      <a:tailEnd type="none" w="med" len="med"/>
                    </a:lnL>
                    <a:lnR w="6350" cap="flat" cmpd="sng" algn="ctr">
                      <a:solidFill>
                        <a:schemeClr val="tx1"/>
                      </a:solidFill>
                      <a:prstDash val="sysDash"/>
                      <a:round/>
                      <a:headEnd type="none" w="med" len="med"/>
                      <a:tailEnd type="none" w="med" len="med"/>
                    </a:ln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575038257"/>
                  </a:ext>
                </a:extLst>
              </a:tr>
            </a:tbl>
          </a:graphicData>
        </a:graphic>
      </p:graphicFrame>
    </p:spTree>
    <p:extLst>
      <p:ext uri="{BB962C8B-B14F-4D97-AF65-F5344CB8AC3E}">
        <p14:creationId xmlns:p14="http://schemas.microsoft.com/office/powerpoint/2010/main" val="2420288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3F90DFC-4E8E-3652-7271-E2E8C6663F9A}"/>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27</a:t>
            </a:fld>
            <a:endParaRPr lang="en-US" sz="2000" dirty="0"/>
          </a:p>
        </p:txBody>
      </p:sp>
      <p:sp>
        <p:nvSpPr>
          <p:cNvPr id="4" name="TextBox 3">
            <a:extLst>
              <a:ext uri="{FF2B5EF4-FFF2-40B4-BE49-F238E27FC236}">
                <a16:creationId xmlns:a16="http://schemas.microsoft.com/office/drawing/2014/main" id="{B2AE0E1D-1BC5-EFB9-C074-701102059F93}"/>
              </a:ext>
            </a:extLst>
          </p:cNvPr>
          <p:cNvSpPr txBox="1"/>
          <p:nvPr/>
        </p:nvSpPr>
        <p:spPr>
          <a:xfrm>
            <a:off x="568941" y="478473"/>
            <a:ext cx="8757939"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EndNote </a:t>
            </a:r>
            <a:r>
              <a:rPr lang="zh-TW" altLang="en-US" sz="4800" dirty="0">
                <a:solidFill>
                  <a:srgbClr val="754C28"/>
                </a:solidFill>
                <a:latin typeface="微軟正黑體" panose="020B0604030504040204" pitchFamily="34" charset="-120"/>
                <a:ea typeface="微軟正黑體" panose="020B0604030504040204" pitchFamily="34" charset="-120"/>
              </a:rPr>
              <a:t>功能 </a:t>
            </a:r>
            <a:r>
              <a:rPr lang="en-US" altLang="zh-TW" sz="4800" dirty="0">
                <a:solidFill>
                  <a:srgbClr val="754C28"/>
                </a:solidFill>
                <a:latin typeface="微軟正黑體" panose="020B0604030504040204" pitchFamily="34" charset="-120"/>
                <a:ea typeface="微軟正黑體" panose="020B0604030504040204" pitchFamily="34" charset="-120"/>
              </a:rPr>
              <a:t>- </a:t>
            </a:r>
            <a:r>
              <a:rPr lang="zh-TW" altLang="en-US" sz="4800" dirty="0">
                <a:solidFill>
                  <a:srgbClr val="754C28"/>
                </a:solidFill>
                <a:latin typeface="微軟正黑體" panose="020B0604030504040204" pitchFamily="34" charset="-120"/>
                <a:ea typeface="微軟正黑體" panose="020B0604030504040204" pitchFamily="34" charset="-120"/>
              </a:rPr>
              <a:t>快速</a:t>
            </a:r>
            <a:r>
              <a:rPr lang="zh-TW" altLang="en-US" sz="4800">
                <a:solidFill>
                  <a:srgbClr val="754C28"/>
                </a:solidFill>
                <a:latin typeface="微軟正黑體" panose="020B0604030504040204" pitchFamily="34" charset="-120"/>
                <a:ea typeface="微軟正黑體" panose="020B0604030504040204" pitchFamily="34" charset="-120"/>
              </a:rPr>
              <a:t>匯入</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多筆</a:t>
            </a:r>
            <a:r>
              <a:rPr lang="en-US" altLang="zh-TW" sz="4800" dirty="0">
                <a:solidFill>
                  <a:srgbClr val="754C28"/>
                </a:solidFill>
                <a:latin typeface="微軟正黑體" panose="020B0604030504040204" pitchFamily="34" charset="-120"/>
                <a:ea typeface="微軟正黑體" panose="020B0604030504040204" pitchFamily="34" charset="-120"/>
              </a:rPr>
              <a:t>)</a:t>
            </a:r>
          </a:p>
        </p:txBody>
      </p:sp>
      <p:pic>
        <p:nvPicPr>
          <p:cNvPr id="10" name="圖片 9">
            <a:extLst>
              <a:ext uri="{FF2B5EF4-FFF2-40B4-BE49-F238E27FC236}">
                <a16:creationId xmlns:a16="http://schemas.microsoft.com/office/drawing/2014/main" id="{0CB30833-F174-6B87-940F-83324E1E246D}"/>
              </a:ext>
            </a:extLst>
          </p:cNvPr>
          <p:cNvPicPr>
            <a:picLocks noChangeAspect="1"/>
          </p:cNvPicPr>
          <p:nvPr/>
        </p:nvPicPr>
        <p:blipFill>
          <a:blip r:embed="rId3"/>
          <a:stretch>
            <a:fillRect/>
          </a:stretch>
        </p:blipFill>
        <p:spPr>
          <a:xfrm>
            <a:off x="878840" y="1544758"/>
            <a:ext cx="10434320" cy="4695153"/>
          </a:xfrm>
          <a:prstGeom prst="rect">
            <a:avLst/>
          </a:prstGeom>
        </p:spPr>
      </p:pic>
      <p:sp>
        <p:nvSpPr>
          <p:cNvPr id="11" name="矩形 10">
            <a:extLst>
              <a:ext uri="{FF2B5EF4-FFF2-40B4-BE49-F238E27FC236}">
                <a16:creationId xmlns:a16="http://schemas.microsoft.com/office/drawing/2014/main" id="{F0A1CFCB-80E8-3A0E-B520-34B673CF126C}"/>
              </a:ext>
            </a:extLst>
          </p:cNvPr>
          <p:cNvSpPr/>
          <p:nvPr/>
        </p:nvSpPr>
        <p:spPr>
          <a:xfrm>
            <a:off x="8371840" y="2001520"/>
            <a:ext cx="1442720" cy="2438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FF6F0615-691D-4011-0CE0-05325C352F56}"/>
              </a:ext>
            </a:extLst>
          </p:cNvPr>
          <p:cNvSpPr/>
          <p:nvPr/>
        </p:nvSpPr>
        <p:spPr>
          <a:xfrm>
            <a:off x="8371840" y="4521201"/>
            <a:ext cx="2255520" cy="2438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圖片 13">
            <a:extLst>
              <a:ext uri="{FF2B5EF4-FFF2-40B4-BE49-F238E27FC236}">
                <a16:creationId xmlns:a16="http://schemas.microsoft.com/office/drawing/2014/main" id="{13EE329E-3B8D-8330-8691-4E1B39FB4FD7}"/>
              </a:ext>
            </a:extLst>
          </p:cNvPr>
          <p:cNvPicPr>
            <a:picLocks noChangeAspect="1"/>
          </p:cNvPicPr>
          <p:nvPr/>
        </p:nvPicPr>
        <p:blipFill>
          <a:blip r:embed="rId4"/>
          <a:stretch>
            <a:fillRect/>
          </a:stretch>
        </p:blipFill>
        <p:spPr>
          <a:xfrm>
            <a:off x="725590" y="2396538"/>
            <a:ext cx="10569856" cy="2164268"/>
          </a:xfrm>
          <a:prstGeom prst="rect">
            <a:avLst/>
          </a:prstGeom>
          <a:ln>
            <a:solidFill>
              <a:schemeClr val="tx1"/>
            </a:solidFill>
          </a:ln>
        </p:spPr>
      </p:pic>
    </p:spTree>
    <p:extLst>
      <p:ext uri="{BB962C8B-B14F-4D97-AF65-F5344CB8AC3E}">
        <p14:creationId xmlns:p14="http://schemas.microsoft.com/office/powerpoint/2010/main" val="93035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DF659D2-7F4F-2F33-3BC0-C4833472A231}"/>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28</a:t>
            </a:fld>
            <a:endParaRPr lang="en-US" sz="2000" dirty="0"/>
          </a:p>
        </p:txBody>
      </p:sp>
      <p:sp>
        <p:nvSpPr>
          <p:cNvPr id="5" name="TextBox 3">
            <a:extLst>
              <a:ext uri="{FF2B5EF4-FFF2-40B4-BE49-F238E27FC236}">
                <a16:creationId xmlns:a16="http://schemas.microsoft.com/office/drawing/2014/main" id="{CE6680E7-4950-1A9D-1EF9-43BD4A7DB02C}"/>
              </a:ext>
            </a:extLst>
          </p:cNvPr>
          <p:cNvSpPr txBox="1"/>
          <p:nvPr/>
        </p:nvSpPr>
        <p:spPr>
          <a:xfrm>
            <a:off x="568941" y="478473"/>
            <a:ext cx="8971299"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EndNote </a:t>
            </a:r>
            <a:r>
              <a:rPr lang="zh-TW" altLang="en-US" sz="4800" dirty="0">
                <a:solidFill>
                  <a:srgbClr val="754C28"/>
                </a:solidFill>
                <a:latin typeface="微軟正黑體" panose="020B0604030504040204" pitchFamily="34" charset="-120"/>
                <a:ea typeface="微軟正黑體" panose="020B0604030504040204" pitchFamily="34" charset="-120"/>
              </a:rPr>
              <a:t>功能 </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 重要性</a:t>
            </a:r>
            <a:r>
              <a:rPr lang="zh-TW" altLang="en-US" sz="4800" dirty="0">
                <a:solidFill>
                  <a:srgbClr val="754C28"/>
                </a:solidFill>
                <a:latin typeface="微軟正黑體" panose="020B0604030504040204" pitchFamily="34" charset="-120"/>
                <a:ea typeface="微軟正黑體" panose="020B0604030504040204" pitchFamily="34" charset="-120"/>
              </a:rPr>
              <a:t>區分</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pic>
        <p:nvPicPr>
          <p:cNvPr id="2" name="Setting and searching ratings in Endnote 20">
            <a:hlinkClick r:id="" action="ppaction://media"/>
            <a:extLst>
              <a:ext uri="{FF2B5EF4-FFF2-40B4-BE49-F238E27FC236}">
                <a16:creationId xmlns:a16="http://schemas.microsoft.com/office/drawing/2014/main" id="{7B429C89-E960-573A-6A13-2109116177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7482" y="1400818"/>
            <a:ext cx="9126071" cy="5133415"/>
          </a:xfrm>
          <a:prstGeom prst="rect">
            <a:avLst/>
          </a:prstGeom>
        </p:spPr>
      </p:pic>
    </p:spTree>
    <p:extLst>
      <p:ext uri="{BB962C8B-B14F-4D97-AF65-F5344CB8AC3E}">
        <p14:creationId xmlns:p14="http://schemas.microsoft.com/office/powerpoint/2010/main" val="54892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37BAFB8-995E-330B-432A-6A383288D062}"/>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29</a:t>
            </a:fld>
            <a:endParaRPr lang="en-US" sz="2000" dirty="0"/>
          </a:p>
        </p:txBody>
      </p:sp>
      <p:sp>
        <p:nvSpPr>
          <p:cNvPr id="5" name="TextBox 3">
            <a:extLst>
              <a:ext uri="{FF2B5EF4-FFF2-40B4-BE49-F238E27FC236}">
                <a16:creationId xmlns:a16="http://schemas.microsoft.com/office/drawing/2014/main" id="{DB345264-F26F-80AD-38C9-D539D9FD8DD0}"/>
              </a:ext>
            </a:extLst>
          </p:cNvPr>
          <p:cNvSpPr txBox="1"/>
          <p:nvPr/>
        </p:nvSpPr>
        <p:spPr>
          <a:xfrm>
            <a:off x="568941" y="478473"/>
            <a:ext cx="7884179"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EndNote </a:t>
            </a:r>
            <a:r>
              <a:rPr lang="zh-TW" altLang="en-US" sz="4800" dirty="0">
                <a:solidFill>
                  <a:srgbClr val="754C28"/>
                </a:solidFill>
                <a:latin typeface="微軟正黑體" panose="020B0604030504040204" pitchFamily="34" charset="-120"/>
                <a:ea typeface="微軟正黑體" panose="020B0604030504040204" pitchFamily="34" charset="-120"/>
              </a:rPr>
              <a:t>功能 </a:t>
            </a:r>
            <a:r>
              <a:rPr lang="en-US" altLang="zh-TW" sz="4800" dirty="0">
                <a:solidFill>
                  <a:srgbClr val="754C28"/>
                </a:solidFill>
                <a:latin typeface="微軟正黑體" panose="020B0604030504040204" pitchFamily="34" charset="-120"/>
                <a:ea typeface="微軟正黑體" panose="020B0604030504040204" pitchFamily="34" charset="-120"/>
              </a:rPr>
              <a:t>- </a:t>
            </a:r>
            <a:r>
              <a:rPr lang="zh-TW" altLang="en-US" sz="4800" dirty="0">
                <a:solidFill>
                  <a:srgbClr val="754C28"/>
                </a:solidFill>
                <a:latin typeface="微軟正黑體" panose="020B0604030504040204" pitchFamily="34" charset="-120"/>
                <a:ea typeface="微軟正黑體" panose="020B0604030504040204" pitchFamily="34" charset="-120"/>
              </a:rPr>
              <a:t>文件分組</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2DA01DF1-29CE-9682-95A1-88A93AA2BE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04" b="29226"/>
          <a:stretch/>
        </p:blipFill>
        <p:spPr bwMode="auto">
          <a:xfrm>
            <a:off x="1331419" y="1444202"/>
            <a:ext cx="9529161" cy="508144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1E9AD584-66FF-F5AA-A3BD-AD8AD46A611E}"/>
              </a:ext>
            </a:extLst>
          </p:cNvPr>
          <p:cNvSpPr/>
          <p:nvPr/>
        </p:nvSpPr>
        <p:spPr>
          <a:xfrm>
            <a:off x="1331418" y="2936240"/>
            <a:ext cx="2021381" cy="35590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zh-TW" altLang="en-US" sz="800"/>
          </a:p>
        </p:txBody>
      </p:sp>
    </p:spTree>
    <p:extLst>
      <p:ext uri="{BB962C8B-B14F-4D97-AF65-F5344CB8AC3E}">
        <p14:creationId xmlns:p14="http://schemas.microsoft.com/office/powerpoint/2010/main" val="4132424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1747411" y="2380283"/>
            <a:ext cx="3967701" cy="185980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b="1" dirty="0">
                <a:solidFill>
                  <a:srgbClr val="754C28"/>
                </a:solidFill>
                <a:latin typeface="微軟正黑體" panose="020B0604030504040204" pitchFamily="34" charset="-120"/>
                <a:ea typeface="微軟正黑體" panose="020B0604030504040204" pitchFamily="34" charset="-120"/>
              </a:rPr>
              <a:t>小賴</a:t>
            </a:r>
            <a:r>
              <a:rPr lang="zh-TW" altLang="en-US" sz="2800" dirty="0">
                <a:solidFill>
                  <a:srgbClr val="754C28"/>
                </a:solidFill>
                <a:latin typeface="微軟正黑體" panose="020B0604030504040204" pitchFamily="34" charset="-120"/>
                <a:ea typeface="微軟正黑體" panose="020B0604030504040204" pitchFamily="34" charset="-120"/>
              </a:rPr>
              <a:t>是個碩士二年級學生</a:t>
            </a:r>
            <a:endParaRPr lang="en-US" altLang="zh-TW" sz="2800" dirty="0">
              <a:solidFill>
                <a:srgbClr val="754C28"/>
              </a:solidFill>
              <a:latin typeface="微軟正黑體" panose="020B0604030504040204" pitchFamily="34" charset="-120"/>
              <a:ea typeface="微軟正黑體" panose="020B0604030504040204" pitchFamily="34" charset="-120"/>
            </a:endParaRPr>
          </a:p>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最近，小賴想著差不多該來準備畢業論文了</a:t>
            </a:r>
            <a:r>
              <a:rPr lang="en-US" altLang="zh-TW" sz="2800" dirty="0">
                <a:solidFill>
                  <a:srgbClr val="754C28"/>
                </a:solidFill>
                <a:latin typeface="微軟正黑體" panose="020B0604030504040204" pitchFamily="34" charset="-120"/>
                <a:ea typeface="微軟正黑體" panose="020B0604030504040204" pitchFamily="34" charset="-120"/>
              </a:rPr>
              <a:t>......</a:t>
            </a:r>
            <a:endParaRPr lang="zh-TW" altLang="en-US" sz="2800" dirty="0">
              <a:solidFill>
                <a:srgbClr val="754C28"/>
              </a:solidFill>
              <a:latin typeface="微軟正黑體" panose="020B0604030504040204" pitchFamily="34" charset="-120"/>
              <a:ea typeface="微軟正黑體" panose="020B0604030504040204" pitchFamily="34" charset="-120"/>
            </a:endParaRPr>
          </a:p>
        </p:txBody>
      </p:sp>
      <p:grpSp>
        <p:nvGrpSpPr>
          <p:cNvPr id="23" name="群組 22">
            <a:extLst>
              <a:ext uri="{FF2B5EF4-FFF2-40B4-BE49-F238E27FC236}">
                <a16:creationId xmlns:a16="http://schemas.microsoft.com/office/drawing/2014/main" id="{6BF7A92B-40DF-416A-D697-0FD728349C7C}"/>
              </a:ext>
            </a:extLst>
          </p:cNvPr>
          <p:cNvGrpSpPr/>
          <p:nvPr/>
        </p:nvGrpSpPr>
        <p:grpSpPr>
          <a:xfrm>
            <a:off x="6135940" y="1443699"/>
            <a:ext cx="4949319" cy="4578120"/>
            <a:chOff x="6135940" y="1443699"/>
            <a:chExt cx="4949319" cy="4578120"/>
          </a:xfrm>
        </p:grpSpPr>
        <p:grpSp>
          <p:nvGrpSpPr>
            <p:cNvPr id="18" name="群組 17">
              <a:extLst>
                <a:ext uri="{FF2B5EF4-FFF2-40B4-BE49-F238E27FC236}">
                  <a16:creationId xmlns:a16="http://schemas.microsoft.com/office/drawing/2014/main" id="{B0746BB1-D561-D7CC-40CD-BD6F2CA07FE6}"/>
                </a:ext>
              </a:extLst>
            </p:cNvPr>
            <p:cNvGrpSpPr/>
            <p:nvPr/>
          </p:nvGrpSpPr>
          <p:grpSpPr>
            <a:xfrm>
              <a:off x="6135940" y="1443699"/>
              <a:ext cx="4949319" cy="4578120"/>
              <a:chOff x="6096000" y="1338125"/>
              <a:chExt cx="4949319" cy="4578120"/>
            </a:xfrm>
          </p:grpSpPr>
          <p:pic>
            <p:nvPicPr>
              <p:cNvPr id="12290" name="Picture 2" descr="一個人思考未來的插畫（女）">
                <a:extLst>
                  <a:ext uri="{FF2B5EF4-FFF2-40B4-BE49-F238E27FC236}">
                    <a16:creationId xmlns:a16="http://schemas.microsoft.com/office/drawing/2014/main" id="{61BCE098-FE4A-A253-FDA8-A261917CA2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1338125"/>
                <a:ext cx="4949319" cy="4578120"/>
              </a:xfrm>
              <a:prstGeom prst="rect">
                <a:avLst/>
              </a:prstGeom>
              <a:noFill/>
              <a:extLst>
                <a:ext uri="{909E8E84-426E-40DD-AFC4-6F175D3DCCD1}">
                  <a14:hiddenFill xmlns:a14="http://schemas.microsoft.com/office/drawing/2010/main">
                    <a:solidFill>
                      <a:srgbClr val="FFFFFF"/>
                    </a:solidFill>
                  </a14:hiddenFill>
                </a:ext>
              </a:extLst>
            </p:spPr>
          </p:pic>
          <p:sp>
            <p:nvSpPr>
              <p:cNvPr id="17" name="橢圓 16">
                <a:extLst>
                  <a:ext uri="{FF2B5EF4-FFF2-40B4-BE49-F238E27FC236}">
                    <a16:creationId xmlns:a16="http://schemas.microsoft.com/office/drawing/2014/main" id="{8B0CD79C-BEDA-1074-6A35-D4C6F86412D8}"/>
                  </a:ext>
                </a:extLst>
              </p:cNvPr>
              <p:cNvSpPr/>
              <p:nvPr/>
            </p:nvSpPr>
            <p:spPr>
              <a:xfrm>
                <a:off x="6320589" y="1528800"/>
                <a:ext cx="1665685" cy="217692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pic>
          <p:nvPicPr>
            <p:cNvPr id="22" name="圖片 21">
              <a:extLst>
                <a:ext uri="{FF2B5EF4-FFF2-40B4-BE49-F238E27FC236}">
                  <a16:creationId xmlns:a16="http://schemas.microsoft.com/office/drawing/2014/main" id="{55D4D678-EEFE-0F34-A226-AD6144E19B43}"/>
                </a:ext>
              </a:extLst>
            </p:cNvPr>
            <p:cNvPicPr>
              <a:picLocks noChangeAspect="1"/>
            </p:cNvPicPr>
            <p:nvPr/>
          </p:nvPicPr>
          <p:blipFill>
            <a:blip r:embed="rId9"/>
            <a:stretch>
              <a:fillRect/>
            </a:stretch>
          </p:blipFill>
          <p:spPr>
            <a:xfrm>
              <a:off x="6360530" y="1889995"/>
              <a:ext cx="1665684" cy="1665684"/>
            </a:xfrm>
            <a:prstGeom prst="rect">
              <a:avLst/>
            </a:prstGeom>
          </p:spPr>
        </p:pic>
      </p:grpSp>
    </p:spTree>
    <p:extLst>
      <p:ext uri="{BB962C8B-B14F-4D97-AF65-F5344CB8AC3E}">
        <p14:creationId xmlns:p14="http://schemas.microsoft.com/office/powerpoint/2010/main" val="3135810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7731DC16-EF29-9D11-7F96-931ABB897E28}"/>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30</a:t>
            </a:fld>
            <a:endParaRPr lang="en-US" sz="2000" dirty="0"/>
          </a:p>
        </p:txBody>
      </p:sp>
      <p:pic>
        <p:nvPicPr>
          <p:cNvPr id="5122" name="Picture 2">
            <a:extLst>
              <a:ext uri="{FF2B5EF4-FFF2-40B4-BE49-F238E27FC236}">
                <a16:creationId xmlns:a16="http://schemas.microsoft.com/office/drawing/2014/main" id="{700B6149-ABD9-3B83-0B23-C53955D8F2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31" b="9962"/>
          <a:stretch/>
        </p:blipFill>
        <p:spPr bwMode="auto">
          <a:xfrm>
            <a:off x="1967350" y="1652936"/>
            <a:ext cx="8257299" cy="47265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3">
            <a:extLst>
              <a:ext uri="{FF2B5EF4-FFF2-40B4-BE49-F238E27FC236}">
                <a16:creationId xmlns:a16="http://schemas.microsoft.com/office/drawing/2014/main" id="{5D41905F-4FDA-A5C5-0D97-B9D0793C29EE}"/>
              </a:ext>
            </a:extLst>
          </p:cNvPr>
          <p:cNvSpPr txBox="1"/>
          <p:nvPr/>
        </p:nvSpPr>
        <p:spPr>
          <a:xfrm>
            <a:off x="568941" y="478473"/>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EndNote –</a:t>
            </a:r>
            <a:r>
              <a:rPr lang="zh-TW" altLang="en-US" sz="4800">
                <a:solidFill>
                  <a:srgbClr val="754C28"/>
                </a:solidFill>
                <a:latin typeface="微軟正黑體" panose="020B0604030504040204" pitchFamily="34" charset="-120"/>
                <a:ea typeface="微軟正黑體" panose="020B0604030504040204" pitchFamily="34" charset="-120"/>
              </a:rPr>
              <a:t> 修改格式 </a:t>
            </a:r>
            <a:r>
              <a:rPr lang="en-US" altLang="zh-TW" sz="4800">
                <a:solidFill>
                  <a:srgbClr val="754C28"/>
                </a:solidFill>
                <a:latin typeface="微軟正黑體" panose="020B0604030504040204" pitchFamily="34" charset="-120"/>
                <a:ea typeface="微軟正黑體" panose="020B0604030504040204" pitchFamily="34" charset="-120"/>
              </a:rPr>
              <a:t>(1/2)</a:t>
            </a:r>
          </a:p>
        </p:txBody>
      </p:sp>
    </p:spTree>
    <p:extLst>
      <p:ext uri="{BB962C8B-B14F-4D97-AF65-F5344CB8AC3E}">
        <p14:creationId xmlns:p14="http://schemas.microsoft.com/office/powerpoint/2010/main" val="2015312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04A7D9-4462-0CBC-54C7-B198666852C6}"/>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9" name="投影片編號版面配置區 32">
            <a:extLst>
              <a:ext uri="{FF2B5EF4-FFF2-40B4-BE49-F238E27FC236}">
                <a16:creationId xmlns:a16="http://schemas.microsoft.com/office/drawing/2014/main" id="{B7F896DC-CD65-B57E-ED1D-7339B2ADD05A}"/>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31</a:t>
            </a:fld>
            <a:endParaRPr lang="en-US" sz="2000"/>
          </a:p>
        </p:txBody>
      </p:sp>
      <p:pic>
        <p:nvPicPr>
          <p:cNvPr id="6146" name="Picture 2">
            <a:extLst>
              <a:ext uri="{FF2B5EF4-FFF2-40B4-BE49-F238E27FC236}">
                <a16:creationId xmlns:a16="http://schemas.microsoft.com/office/drawing/2014/main" id="{A3E55402-57C2-DB18-1E5E-5D6013228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539" y="1708412"/>
            <a:ext cx="5775970" cy="433458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EA0204E-02A9-4E65-A4AD-AA2772DA4E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815"/>
          <a:stretch/>
        </p:blipFill>
        <p:spPr bwMode="auto">
          <a:xfrm>
            <a:off x="6189509" y="2416378"/>
            <a:ext cx="5456394" cy="388395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94E0AFE5-457C-353F-4E27-6995D4D3A7B6}"/>
              </a:ext>
            </a:extLst>
          </p:cNvPr>
          <p:cNvSpPr txBox="1"/>
          <p:nvPr/>
        </p:nvSpPr>
        <p:spPr>
          <a:xfrm>
            <a:off x="2424437" y="6179472"/>
            <a:ext cx="1754173" cy="400110"/>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zh-TW" altLang="en-US" sz="2000" b="0" i="0" u="none" strike="noStrike">
                <a:solidFill>
                  <a:srgbClr val="754C28"/>
                </a:solidFill>
                <a:effectLst/>
                <a:latin typeface="微軟正黑體" panose="020B0604030504040204" pitchFamily="34" charset="-120"/>
                <a:ea typeface="微軟正黑體" panose="020B0604030504040204" pitchFamily="34" charset="-120"/>
              </a:rPr>
              <a:t>修改字型縮排</a:t>
            </a:r>
            <a:endParaRPr lang="zh-TW" altLang="en-US" sz="2000" dirty="0">
              <a:solidFill>
                <a:srgbClr val="754C28"/>
              </a:soli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B337718C-7300-5EE2-A2CB-ACBF73FC0577}"/>
              </a:ext>
            </a:extLst>
          </p:cNvPr>
          <p:cNvSpPr txBox="1"/>
          <p:nvPr/>
        </p:nvSpPr>
        <p:spPr>
          <a:xfrm>
            <a:off x="7794478" y="1668711"/>
            <a:ext cx="2246456" cy="400110"/>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zh-TW" altLang="en-US" sz="2000" b="0" i="0" u="none" strike="noStrike" dirty="0">
                <a:solidFill>
                  <a:srgbClr val="754C28"/>
                </a:solidFill>
                <a:effectLst/>
                <a:latin typeface="微軟正黑體" panose="020B0604030504040204" pitchFamily="34" charset="-120"/>
                <a:ea typeface="微軟正黑體" panose="020B0604030504040204" pitchFamily="34" charset="-120"/>
              </a:rPr>
              <a:t>修改參考文獻標題</a:t>
            </a:r>
            <a:endParaRPr lang="zh-TW" altLang="en-US" sz="2000" dirty="0">
              <a:solidFill>
                <a:srgbClr val="754C28"/>
              </a:solidFill>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351C0F87-01F0-32F1-BD08-E3BB46EF36B8}"/>
              </a:ext>
            </a:extLst>
          </p:cNvPr>
          <p:cNvSpPr/>
          <p:nvPr/>
        </p:nvSpPr>
        <p:spPr>
          <a:xfrm>
            <a:off x="10464800" y="2306320"/>
            <a:ext cx="977134"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TextBox 3">
            <a:extLst>
              <a:ext uri="{FF2B5EF4-FFF2-40B4-BE49-F238E27FC236}">
                <a16:creationId xmlns:a16="http://schemas.microsoft.com/office/drawing/2014/main" id="{A2261A4B-76AD-22E3-5FC2-DD9B3525EC50}"/>
              </a:ext>
            </a:extLst>
          </p:cNvPr>
          <p:cNvSpPr txBox="1"/>
          <p:nvPr/>
        </p:nvSpPr>
        <p:spPr>
          <a:xfrm>
            <a:off x="568941" y="478473"/>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EndNote –</a:t>
            </a:r>
            <a:r>
              <a:rPr lang="zh-TW" altLang="en-US" sz="4800">
                <a:solidFill>
                  <a:srgbClr val="754C28"/>
                </a:solidFill>
                <a:latin typeface="微軟正黑體" panose="020B0604030504040204" pitchFamily="34" charset="-120"/>
                <a:ea typeface="微軟正黑體" panose="020B0604030504040204" pitchFamily="34" charset="-120"/>
              </a:rPr>
              <a:t> 修改格式 </a:t>
            </a:r>
            <a:r>
              <a:rPr lang="en-US" altLang="zh-TW" sz="4800">
                <a:solidFill>
                  <a:srgbClr val="754C28"/>
                </a:solidFill>
                <a:latin typeface="微軟正黑體" panose="020B0604030504040204" pitchFamily="34" charset="-120"/>
                <a:ea typeface="微軟正黑體" panose="020B0604030504040204" pitchFamily="34" charset="-120"/>
              </a:rPr>
              <a:t>(2/2)</a:t>
            </a:r>
            <a:endParaRPr lang="zh-TW" altLang="en-US" sz="48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5974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31A65B7-EEA0-CBA8-CEEE-83A31F816204}"/>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10" name="TextBox 3">
            <a:extLst>
              <a:ext uri="{FF2B5EF4-FFF2-40B4-BE49-F238E27FC236}">
                <a16:creationId xmlns:a16="http://schemas.microsoft.com/office/drawing/2014/main" id="{46CC3A32-FD1F-68F8-F2C3-06CE01E0DCB0}"/>
              </a:ext>
            </a:extLst>
          </p:cNvPr>
          <p:cNvSpPr txBox="1"/>
          <p:nvPr/>
        </p:nvSpPr>
        <p:spPr>
          <a:xfrm>
            <a:off x="568941" y="478473"/>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EndNote – </a:t>
            </a:r>
            <a:r>
              <a:rPr lang="zh-TW" altLang="en-US" sz="4800">
                <a:solidFill>
                  <a:srgbClr val="754C28"/>
                </a:solidFill>
                <a:latin typeface="微軟正黑體" panose="020B0604030504040204" pitchFamily="34" charset="-120"/>
                <a:ea typeface="微軟正黑體" panose="020B0604030504040204" pitchFamily="34" charset="-120"/>
              </a:rPr>
              <a:t>數字型參考文獻 </a:t>
            </a:r>
            <a:r>
              <a:rPr lang="en-US" altLang="zh-TW" sz="4800">
                <a:solidFill>
                  <a:srgbClr val="754C28"/>
                </a:solidFill>
                <a:latin typeface="微軟正黑體" panose="020B0604030504040204" pitchFamily="34" charset="-120"/>
                <a:ea typeface="微軟正黑體" panose="020B0604030504040204" pitchFamily="34" charset="-120"/>
              </a:rPr>
              <a:t>(1/2)</a:t>
            </a:r>
            <a:r>
              <a:rPr lang="zh-TW" altLang="en-US" sz="4800">
                <a:solidFill>
                  <a:srgbClr val="754C28"/>
                </a:solidFill>
                <a:latin typeface="微軟正黑體" panose="020B0604030504040204" pitchFamily="34" charset="-120"/>
                <a:ea typeface="微軟正黑體" panose="020B0604030504040204" pitchFamily="34" charset="-120"/>
              </a:rPr>
              <a:t> </a:t>
            </a:r>
            <a:endParaRPr lang="zh-TW" altLang="en-US" sz="4800" dirty="0">
              <a:solidFill>
                <a:srgbClr val="754C28"/>
              </a:solidFill>
              <a:latin typeface="微軟正黑體" panose="020B0604030504040204" pitchFamily="34" charset="-120"/>
              <a:ea typeface="微軟正黑體" panose="020B0604030504040204" pitchFamily="34" charset="-120"/>
            </a:endParaRPr>
          </a:p>
        </p:txBody>
      </p:sp>
      <p:grpSp>
        <p:nvGrpSpPr>
          <p:cNvPr id="7" name="群組 6">
            <a:extLst>
              <a:ext uri="{FF2B5EF4-FFF2-40B4-BE49-F238E27FC236}">
                <a16:creationId xmlns:a16="http://schemas.microsoft.com/office/drawing/2014/main" id="{F9B99BD4-51E5-6132-7F83-6E85F4C65474}"/>
              </a:ext>
            </a:extLst>
          </p:cNvPr>
          <p:cNvGrpSpPr/>
          <p:nvPr/>
        </p:nvGrpSpPr>
        <p:grpSpPr>
          <a:xfrm>
            <a:off x="3256948" y="1391920"/>
            <a:ext cx="6577932" cy="5134200"/>
            <a:chOff x="2687988" y="1708412"/>
            <a:chExt cx="6816021" cy="5040279"/>
          </a:xfrm>
        </p:grpSpPr>
        <p:pic>
          <p:nvPicPr>
            <p:cNvPr id="7170" name="Picture 2">
              <a:extLst>
                <a:ext uri="{FF2B5EF4-FFF2-40B4-BE49-F238E27FC236}">
                  <a16:creationId xmlns:a16="http://schemas.microsoft.com/office/drawing/2014/main" id="{D4910AB4-F505-6CB4-94C7-FE87D9C830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15"/>
            <a:stretch/>
          </p:blipFill>
          <p:spPr bwMode="auto">
            <a:xfrm>
              <a:off x="2687988" y="1893315"/>
              <a:ext cx="6816021" cy="485537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BFB655D5-B67D-7D7E-FF5F-FA53EBE46D38}"/>
                </a:ext>
              </a:extLst>
            </p:cNvPr>
            <p:cNvSpPr/>
            <p:nvPr/>
          </p:nvSpPr>
          <p:spPr>
            <a:xfrm>
              <a:off x="8029627" y="1708412"/>
              <a:ext cx="1368092"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32">
            <a:extLst>
              <a:ext uri="{FF2B5EF4-FFF2-40B4-BE49-F238E27FC236}">
                <a16:creationId xmlns:a16="http://schemas.microsoft.com/office/drawing/2014/main" id="{56EB8F31-0503-474A-D078-DC497DD5711A}"/>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32</a:t>
            </a:fld>
            <a:endParaRPr lang="en-US" sz="2000"/>
          </a:p>
        </p:txBody>
      </p:sp>
      <p:sp>
        <p:nvSpPr>
          <p:cNvPr id="5" name="TextBox 4">
            <a:extLst>
              <a:ext uri="{FF2B5EF4-FFF2-40B4-BE49-F238E27FC236}">
                <a16:creationId xmlns:a16="http://schemas.microsoft.com/office/drawing/2014/main" id="{92EC4B2E-3F5B-B5B1-12A3-54C0195D33CB}"/>
              </a:ext>
            </a:extLst>
          </p:cNvPr>
          <p:cNvSpPr txBox="1"/>
          <p:nvPr/>
        </p:nvSpPr>
        <p:spPr>
          <a:xfrm>
            <a:off x="56894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zh-TW" altLang="en-US" sz="2800" b="1">
                <a:solidFill>
                  <a:srgbClr val="754C28"/>
                </a:solidFill>
                <a:latin typeface="微軟正黑體"/>
                <a:ea typeface="微軟正黑體"/>
              </a:rPr>
              <a:t>起始數字</a:t>
            </a:r>
          </a:p>
        </p:txBody>
      </p:sp>
    </p:spTree>
    <p:extLst>
      <p:ext uri="{BB962C8B-B14F-4D97-AF65-F5344CB8AC3E}">
        <p14:creationId xmlns:p14="http://schemas.microsoft.com/office/powerpoint/2010/main" val="1907609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AF2730B-D1AA-2438-B82F-7A99F3DB6CDE}"/>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grpSp>
        <p:nvGrpSpPr>
          <p:cNvPr id="16" name="群組 15">
            <a:extLst>
              <a:ext uri="{FF2B5EF4-FFF2-40B4-BE49-F238E27FC236}">
                <a16:creationId xmlns:a16="http://schemas.microsoft.com/office/drawing/2014/main" id="{DA393710-2F9E-E74D-F5F3-C8B122E256AC}"/>
              </a:ext>
            </a:extLst>
          </p:cNvPr>
          <p:cNvGrpSpPr/>
          <p:nvPr/>
        </p:nvGrpSpPr>
        <p:grpSpPr>
          <a:xfrm>
            <a:off x="6441440" y="2102853"/>
            <a:ext cx="5210909" cy="4276673"/>
            <a:chOff x="6296489" y="2306320"/>
            <a:chExt cx="5421748" cy="4108696"/>
          </a:xfrm>
        </p:grpSpPr>
        <p:pic>
          <p:nvPicPr>
            <p:cNvPr id="8196" name="Picture 4">
              <a:extLst>
                <a:ext uri="{FF2B5EF4-FFF2-40B4-BE49-F238E27FC236}">
                  <a16:creationId xmlns:a16="http://schemas.microsoft.com/office/drawing/2014/main" id="{F7C64E99-A66A-BFC7-3C40-F6307CBC6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489" y="2353208"/>
              <a:ext cx="5421748" cy="406180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91B5D336-5843-238E-B86D-B5F38FABBC06}"/>
                </a:ext>
              </a:extLst>
            </p:cNvPr>
            <p:cNvSpPr/>
            <p:nvPr/>
          </p:nvSpPr>
          <p:spPr>
            <a:xfrm>
              <a:off x="10363200" y="2306320"/>
              <a:ext cx="1078734"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5" name="群組 14">
            <a:extLst>
              <a:ext uri="{FF2B5EF4-FFF2-40B4-BE49-F238E27FC236}">
                <a16:creationId xmlns:a16="http://schemas.microsoft.com/office/drawing/2014/main" id="{0D72B4B1-144B-9849-E3E3-11B064BE5456}"/>
              </a:ext>
            </a:extLst>
          </p:cNvPr>
          <p:cNvGrpSpPr/>
          <p:nvPr/>
        </p:nvGrpSpPr>
        <p:grpSpPr>
          <a:xfrm>
            <a:off x="745103" y="2009621"/>
            <a:ext cx="5350897" cy="4342049"/>
            <a:chOff x="299534" y="2246330"/>
            <a:chExt cx="5595979" cy="4168686"/>
          </a:xfrm>
        </p:grpSpPr>
        <p:pic>
          <p:nvPicPr>
            <p:cNvPr id="8194" name="Picture 2">
              <a:extLst>
                <a:ext uri="{FF2B5EF4-FFF2-40B4-BE49-F238E27FC236}">
                  <a16:creationId xmlns:a16="http://schemas.microsoft.com/office/drawing/2014/main" id="{9647D1A0-67EB-A467-951A-9D8AAF3660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723"/>
            <a:stretch/>
          </p:blipFill>
          <p:spPr bwMode="auto">
            <a:xfrm>
              <a:off x="299534" y="2462621"/>
              <a:ext cx="5595979" cy="395239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44A28582-FDD9-AC75-E825-7F7ACDDA43BA}"/>
                </a:ext>
              </a:extLst>
            </p:cNvPr>
            <p:cNvSpPr/>
            <p:nvPr/>
          </p:nvSpPr>
          <p:spPr>
            <a:xfrm>
              <a:off x="4689987" y="2246330"/>
              <a:ext cx="1000076"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投影片編號版面配置區 32">
            <a:extLst>
              <a:ext uri="{FF2B5EF4-FFF2-40B4-BE49-F238E27FC236}">
                <a16:creationId xmlns:a16="http://schemas.microsoft.com/office/drawing/2014/main" id="{7DA5A589-D7A0-E9E0-E655-8AF48CD6EDD1}"/>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33</a:t>
            </a:fld>
            <a:endParaRPr lang="en-US" sz="2000"/>
          </a:p>
        </p:txBody>
      </p:sp>
      <p:sp>
        <p:nvSpPr>
          <p:cNvPr id="4" name="TextBox 3">
            <a:extLst>
              <a:ext uri="{FF2B5EF4-FFF2-40B4-BE49-F238E27FC236}">
                <a16:creationId xmlns:a16="http://schemas.microsoft.com/office/drawing/2014/main" id="{0CDF0996-218C-EFD5-34C1-A77558B31D63}"/>
              </a:ext>
            </a:extLst>
          </p:cNvPr>
          <p:cNvSpPr txBox="1"/>
          <p:nvPr/>
        </p:nvSpPr>
        <p:spPr>
          <a:xfrm>
            <a:off x="568941" y="478473"/>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EndNote – </a:t>
            </a:r>
            <a:r>
              <a:rPr lang="zh-TW" altLang="en-US" sz="4800">
                <a:solidFill>
                  <a:srgbClr val="754C28"/>
                </a:solidFill>
                <a:latin typeface="微軟正黑體" panose="020B0604030504040204" pitchFamily="34" charset="-120"/>
                <a:ea typeface="微軟正黑體" panose="020B0604030504040204" pitchFamily="34" charset="-120"/>
              </a:rPr>
              <a:t>數字型參考文獻 </a:t>
            </a:r>
            <a:r>
              <a:rPr lang="en-US" altLang="zh-TW" sz="4800">
                <a:solidFill>
                  <a:srgbClr val="754C28"/>
                </a:solidFill>
                <a:latin typeface="微軟正黑體" panose="020B0604030504040204" pitchFamily="34" charset="-120"/>
                <a:ea typeface="微軟正黑體" panose="020B0604030504040204" pitchFamily="34" charset="-120"/>
              </a:rPr>
              <a:t>(2/2)</a:t>
            </a:r>
            <a:r>
              <a:rPr lang="zh-TW" altLang="en-US" sz="4800">
                <a:solidFill>
                  <a:srgbClr val="754C28"/>
                </a:solidFill>
                <a:latin typeface="微軟正黑體" panose="020B0604030504040204" pitchFamily="34" charset="-120"/>
                <a:ea typeface="微軟正黑體" panose="020B0604030504040204" pitchFamily="34" charset="-120"/>
              </a:rPr>
              <a:t> </a:t>
            </a:r>
            <a:endParaRPr lang="zh-TW" altLang="en-US" sz="4800" dirty="0">
              <a:solidFill>
                <a:srgbClr val="754C28"/>
              </a:solidFill>
              <a:latin typeface="微軟正黑體" panose="020B0604030504040204" pitchFamily="34" charset="-120"/>
              <a:ea typeface="微軟正黑體" panose="020B0604030504040204" pitchFamily="34" charset="-120"/>
            </a:endParaRPr>
          </a:p>
        </p:txBody>
      </p:sp>
      <p:sp>
        <p:nvSpPr>
          <p:cNvPr id="5" name="TextBox 4">
            <a:extLst>
              <a:ext uri="{FF2B5EF4-FFF2-40B4-BE49-F238E27FC236}">
                <a16:creationId xmlns:a16="http://schemas.microsoft.com/office/drawing/2014/main" id="{B140C7C4-79F5-2023-368C-620DBF90FB3F}"/>
              </a:ext>
            </a:extLst>
          </p:cNvPr>
          <p:cNvSpPr txBox="1"/>
          <p:nvPr/>
        </p:nvSpPr>
        <p:spPr>
          <a:xfrm>
            <a:off x="56894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zh-TW" altLang="en-US" sz="2800" b="1">
                <a:solidFill>
                  <a:srgbClr val="754C28"/>
                </a:solidFill>
                <a:latin typeface="微軟正黑體"/>
                <a:ea typeface="微軟正黑體"/>
              </a:rPr>
              <a:t>修改句首縮排寬度</a:t>
            </a:r>
          </a:p>
        </p:txBody>
      </p:sp>
      <p:sp>
        <p:nvSpPr>
          <p:cNvPr id="10" name="TextBox 4">
            <a:extLst>
              <a:ext uri="{FF2B5EF4-FFF2-40B4-BE49-F238E27FC236}">
                <a16:creationId xmlns:a16="http://schemas.microsoft.com/office/drawing/2014/main" id="{13C9FD09-44BF-BE72-BA0C-FDA033503C13}"/>
              </a:ext>
            </a:extLst>
          </p:cNvPr>
          <p:cNvSpPr txBox="1"/>
          <p:nvPr/>
        </p:nvSpPr>
        <p:spPr>
          <a:xfrm>
            <a:off x="630145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zh-TW" altLang="en-US" sz="2800" b="1">
                <a:solidFill>
                  <a:srgbClr val="754C28"/>
                </a:solidFill>
                <a:latin typeface="微軟正黑體"/>
                <a:ea typeface="微軟正黑體"/>
              </a:rPr>
              <a:t>修改結尾寬度</a:t>
            </a:r>
          </a:p>
        </p:txBody>
      </p:sp>
    </p:spTree>
    <p:extLst>
      <p:ext uri="{BB962C8B-B14F-4D97-AF65-F5344CB8AC3E}">
        <p14:creationId xmlns:p14="http://schemas.microsoft.com/office/powerpoint/2010/main" val="3565423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CA865CF-569B-9518-1E8D-AD83C1EA149E}"/>
              </a:ext>
            </a:extLst>
          </p:cNvPr>
          <p:cNvSpPr/>
          <p:nvPr/>
        </p:nvSpPr>
        <p:spPr>
          <a:xfrm>
            <a:off x="568942" y="969748"/>
            <a:ext cx="10883152" cy="233083"/>
          </a:xfrm>
          <a:prstGeom prst="rect">
            <a:avLst/>
          </a:prstGeom>
          <a:solidFill>
            <a:srgbClr val="CFEB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grpSp>
        <p:nvGrpSpPr>
          <p:cNvPr id="17" name="群組 16">
            <a:extLst>
              <a:ext uri="{FF2B5EF4-FFF2-40B4-BE49-F238E27FC236}">
                <a16:creationId xmlns:a16="http://schemas.microsoft.com/office/drawing/2014/main" id="{DD46715A-D5BD-D369-C34E-38E648758B0A}"/>
              </a:ext>
            </a:extLst>
          </p:cNvPr>
          <p:cNvGrpSpPr/>
          <p:nvPr/>
        </p:nvGrpSpPr>
        <p:grpSpPr>
          <a:xfrm>
            <a:off x="568941" y="2141124"/>
            <a:ext cx="5441577" cy="4330822"/>
            <a:chOff x="331048" y="2207784"/>
            <a:chExt cx="5679470" cy="4264162"/>
          </a:xfrm>
        </p:grpSpPr>
        <p:pic>
          <p:nvPicPr>
            <p:cNvPr id="2" name="Picture 2">
              <a:extLst>
                <a:ext uri="{FF2B5EF4-FFF2-40B4-BE49-F238E27FC236}">
                  <a16:creationId xmlns:a16="http://schemas.microsoft.com/office/drawing/2014/main" id="{F46BE6A9-6904-F0F3-47B9-836F6F0CA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048" y="2222090"/>
              <a:ext cx="5679470" cy="424985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94F94DE9-6F46-8683-767C-53DDEE0A11D0}"/>
                </a:ext>
              </a:extLst>
            </p:cNvPr>
            <p:cNvSpPr/>
            <p:nvPr/>
          </p:nvSpPr>
          <p:spPr>
            <a:xfrm>
              <a:off x="4595886" y="2207784"/>
              <a:ext cx="1185481"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8" name="群組 17">
            <a:extLst>
              <a:ext uri="{FF2B5EF4-FFF2-40B4-BE49-F238E27FC236}">
                <a16:creationId xmlns:a16="http://schemas.microsoft.com/office/drawing/2014/main" id="{5EB8FDB8-9D00-0016-E383-23D04339DD4A}"/>
              </a:ext>
            </a:extLst>
          </p:cNvPr>
          <p:cNvGrpSpPr/>
          <p:nvPr/>
        </p:nvGrpSpPr>
        <p:grpSpPr>
          <a:xfrm>
            <a:off x="6398927" y="2141124"/>
            <a:ext cx="5438587" cy="4330822"/>
            <a:chOff x="6161164" y="2207784"/>
            <a:chExt cx="5676349" cy="4264162"/>
          </a:xfrm>
        </p:grpSpPr>
        <p:pic>
          <p:nvPicPr>
            <p:cNvPr id="3" name="Picture 4">
              <a:extLst>
                <a:ext uri="{FF2B5EF4-FFF2-40B4-BE49-F238E27FC236}">
                  <a16:creationId xmlns:a16="http://schemas.microsoft.com/office/drawing/2014/main" id="{F03995CF-9EA1-F777-4049-67ADBABC14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1164" y="2225858"/>
              <a:ext cx="5676349" cy="424608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0623021E-24A0-1541-DDFA-66BB4FF9A04A}"/>
                </a:ext>
              </a:extLst>
            </p:cNvPr>
            <p:cNvSpPr/>
            <p:nvPr/>
          </p:nvSpPr>
          <p:spPr>
            <a:xfrm>
              <a:off x="10411377" y="2207784"/>
              <a:ext cx="1185481"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投影片編號版面配置區 32">
            <a:extLst>
              <a:ext uri="{FF2B5EF4-FFF2-40B4-BE49-F238E27FC236}">
                <a16:creationId xmlns:a16="http://schemas.microsoft.com/office/drawing/2014/main" id="{0F5744D6-3F12-78A0-C992-9C9A22F7D119}"/>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34</a:t>
            </a:fld>
            <a:endParaRPr lang="en-US" sz="2000"/>
          </a:p>
        </p:txBody>
      </p:sp>
      <p:sp>
        <p:nvSpPr>
          <p:cNvPr id="9" name="TextBox 3">
            <a:extLst>
              <a:ext uri="{FF2B5EF4-FFF2-40B4-BE49-F238E27FC236}">
                <a16:creationId xmlns:a16="http://schemas.microsoft.com/office/drawing/2014/main" id="{99CD4F4B-DD26-F199-71A4-351A33224EEA}"/>
              </a:ext>
            </a:extLst>
          </p:cNvPr>
          <p:cNvSpPr txBox="1"/>
          <p:nvPr/>
        </p:nvSpPr>
        <p:spPr>
          <a:xfrm>
            <a:off x="568941" y="478473"/>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EndNote – </a:t>
            </a:r>
            <a:r>
              <a:rPr lang="zh-TW" altLang="en-US" sz="4800">
                <a:solidFill>
                  <a:srgbClr val="754C28"/>
                </a:solidFill>
                <a:latin typeface="微軟正黑體" panose="020B0604030504040204" pitchFamily="34" charset="-120"/>
                <a:ea typeface="微軟正黑體" panose="020B0604030504040204" pitchFamily="34" charset="-120"/>
              </a:rPr>
              <a:t>非數字型參考文獻</a:t>
            </a:r>
            <a:endParaRPr lang="zh-TW" altLang="en-US" sz="4800" dirty="0">
              <a:solidFill>
                <a:srgbClr val="754C28"/>
              </a:solidFill>
              <a:latin typeface="微軟正黑體" panose="020B0604030504040204" pitchFamily="34" charset="-120"/>
              <a:ea typeface="微軟正黑體" panose="020B0604030504040204" pitchFamily="34" charset="-120"/>
            </a:endParaRPr>
          </a:p>
        </p:txBody>
      </p:sp>
      <p:sp>
        <p:nvSpPr>
          <p:cNvPr id="15" name="TextBox 4">
            <a:extLst>
              <a:ext uri="{FF2B5EF4-FFF2-40B4-BE49-F238E27FC236}">
                <a16:creationId xmlns:a16="http://schemas.microsoft.com/office/drawing/2014/main" id="{BD9E5F6E-1B31-5AE2-8569-41035B67A89B}"/>
              </a:ext>
            </a:extLst>
          </p:cNvPr>
          <p:cNvSpPr txBox="1"/>
          <p:nvPr/>
        </p:nvSpPr>
        <p:spPr>
          <a:xfrm>
            <a:off x="56894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zh-TW" altLang="en-US" sz="2800" b="1">
                <a:solidFill>
                  <a:srgbClr val="754C28"/>
                </a:solidFill>
                <a:latin typeface="微軟正黑體"/>
                <a:ea typeface="微軟正黑體"/>
              </a:rPr>
              <a:t>首行樣式</a:t>
            </a:r>
          </a:p>
        </p:txBody>
      </p:sp>
      <p:sp>
        <p:nvSpPr>
          <p:cNvPr id="16" name="TextBox 4">
            <a:extLst>
              <a:ext uri="{FF2B5EF4-FFF2-40B4-BE49-F238E27FC236}">
                <a16:creationId xmlns:a16="http://schemas.microsoft.com/office/drawing/2014/main" id="{D62C5001-6226-C804-712E-7B7B0E4B531D}"/>
              </a:ext>
            </a:extLst>
          </p:cNvPr>
          <p:cNvSpPr txBox="1"/>
          <p:nvPr/>
        </p:nvSpPr>
        <p:spPr>
          <a:xfrm>
            <a:off x="630145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zh-TW" altLang="en-US" sz="2800" b="1">
                <a:solidFill>
                  <a:srgbClr val="754C28"/>
                </a:solidFill>
                <a:latin typeface="微軟正黑體"/>
                <a:ea typeface="微軟正黑體"/>
              </a:rPr>
              <a:t>第二行縮排樣式</a:t>
            </a:r>
          </a:p>
        </p:txBody>
      </p:sp>
    </p:spTree>
    <p:extLst>
      <p:ext uri="{BB962C8B-B14F-4D97-AF65-F5344CB8AC3E}">
        <p14:creationId xmlns:p14="http://schemas.microsoft.com/office/powerpoint/2010/main" val="1806351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35</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5663231" y="1890257"/>
            <a:ext cx="5690569" cy="12040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是最新發表的研究誒！咦？英文？</a:t>
            </a:r>
            <a:endParaRPr lang="en-US" altLang="zh-TW" sz="2800" dirty="0">
              <a:solidFill>
                <a:srgbClr val="754C28"/>
              </a:solidFill>
              <a:latin typeface="微軟正黑體" panose="020B0604030504040204" pitchFamily="34" charset="-120"/>
              <a:ea typeface="微軟正黑體" panose="020B0604030504040204" pitchFamily="34" charset="-120"/>
            </a:endParaRPr>
          </a:p>
          <a:p>
            <a:pPr>
              <a:lnSpc>
                <a:spcPct val="150000"/>
              </a:lnSpc>
            </a:pPr>
            <a:r>
              <a:rPr lang="en-US" altLang="zh-TW" sz="2800" dirty="0">
                <a:solidFill>
                  <a:srgbClr val="754C28"/>
                </a:solidFill>
                <a:latin typeface="微軟正黑體" panose="020B0604030504040204" pitchFamily="34" charset="-120"/>
                <a:ea typeface="微軟正黑體" panose="020B0604030504040204" pitchFamily="34" charset="-120"/>
              </a:rPr>
              <a:t>...</a:t>
            </a:r>
            <a:r>
              <a:rPr lang="zh-TW" altLang="en-US" sz="2800" dirty="0">
                <a:solidFill>
                  <a:srgbClr val="754C28"/>
                </a:solidFill>
                <a:latin typeface="微軟正黑體" panose="020B0604030504040204" pitchFamily="34" charset="-120"/>
                <a:ea typeface="微軟正黑體" panose="020B0604030504040204" pitchFamily="34" charset="-120"/>
              </a:rPr>
              <a:t>我不想面對我英文很爛這個事實！</a:t>
            </a:r>
            <a:endParaRPr lang="en-US" altLang="zh-TW" sz="2800" dirty="0">
              <a:solidFill>
                <a:srgbClr val="754C28"/>
              </a:solidFill>
              <a:latin typeface="微軟正黑體" panose="020B0604030504040204" pitchFamily="34" charset="-120"/>
              <a:ea typeface="微軟正黑體" panose="020B0604030504040204" pitchFamily="34" charset="-120"/>
            </a:endParaRPr>
          </a:p>
        </p:txBody>
      </p:sp>
      <p:sp>
        <p:nvSpPr>
          <p:cNvPr id="16" name="Freeform 16">
            <a:extLst>
              <a:ext uri="{FF2B5EF4-FFF2-40B4-BE49-F238E27FC236}">
                <a16:creationId xmlns:a16="http://schemas.microsoft.com/office/drawing/2014/main" id="{F9C122E6-199F-45A8-1239-7E9705486956}"/>
              </a:ext>
            </a:extLst>
          </p:cNvPr>
          <p:cNvSpPr/>
          <p:nvPr/>
        </p:nvSpPr>
        <p:spPr>
          <a:xfrm>
            <a:off x="5936489" y="3444783"/>
            <a:ext cx="4949313" cy="2600326"/>
          </a:xfrm>
          <a:custGeom>
            <a:avLst/>
            <a:gdLst/>
            <a:ahLst/>
            <a:cxnLst/>
            <a:rect l="l" t="t" r="r" b="b"/>
            <a:pathLst>
              <a:path w="812800" h="440154">
                <a:moveTo>
                  <a:pt x="406400" y="0"/>
                </a:moveTo>
                <a:lnTo>
                  <a:pt x="463617" y="24446"/>
                </a:lnTo>
                <a:lnTo>
                  <a:pt x="531984" y="10771"/>
                </a:lnTo>
                <a:lnTo>
                  <a:pt x="572451" y="43596"/>
                </a:lnTo>
                <a:lnTo>
                  <a:pt x="645276" y="42031"/>
                </a:lnTo>
                <a:lnTo>
                  <a:pt x="665032" y="80021"/>
                </a:lnTo>
                <a:lnTo>
                  <a:pt x="735184" y="90719"/>
                </a:lnTo>
                <a:lnTo>
                  <a:pt x="732295" y="130156"/>
                </a:lnTo>
                <a:lnTo>
                  <a:pt x="792909" y="152070"/>
                </a:lnTo>
                <a:lnTo>
                  <a:pt x="767657" y="189092"/>
                </a:lnTo>
                <a:lnTo>
                  <a:pt x="812800" y="220077"/>
                </a:lnTo>
                <a:lnTo>
                  <a:pt x="767657" y="251062"/>
                </a:lnTo>
                <a:lnTo>
                  <a:pt x="792909" y="288084"/>
                </a:lnTo>
                <a:lnTo>
                  <a:pt x="732295" y="309999"/>
                </a:lnTo>
                <a:lnTo>
                  <a:pt x="735184" y="349435"/>
                </a:lnTo>
                <a:lnTo>
                  <a:pt x="665032" y="360133"/>
                </a:lnTo>
                <a:lnTo>
                  <a:pt x="645276" y="398123"/>
                </a:lnTo>
                <a:lnTo>
                  <a:pt x="572451" y="396558"/>
                </a:lnTo>
                <a:lnTo>
                  <a:pt x="531984" y="429383"/>
                </a:lnTo>
                <a:lnTo>
                  <a:pt x="463617" y="415708"/>
                </a:lnTo>
                <a:lnTo>
                  <a:pt x="406400" y="440154"/>
                </a:lnTo>
                <a:lnTo>
                  <a:pt x="349183" y="415708"/>
                </a:lnTo>
                <a:lnTo>
                  <a:pt x="280816" y="429383"/>
                </a:lnTo>
                <a:lnTo>
                  <a:pt x="240349" y="396558"/>
                </a:lnTo>
                <a:lnTo>
                  <a:pt x="167524" y="398123"/>
                </a:lnTo>
                <a:lnTo>
                  <a:pt x="147768" y="360133"/>
                </a:lnTo>
                <a:lnTo>
                  <a:pt x="77616" y="349435"/>
                </a:lnTo>
                <a:lnTo>
                  <a:pt x="80505" y="309999"/>
                </a:lnTo>
                <a:lnTo>
                  <a:pt x="19891" y="288084"/>
                </a:lnTo>
                <a:lnTo>
                  <a:pt x="45143" y="251062"/>
                </a:lnTo>
                <a:lnTo>
                  <a:pt x="0" y="220077"/>
                </a:lnTo>
                <a:lnTo>
                  <a:pt x="45143" y="189092"/>
                </a:lnTo>
                <a:lnTo>
                  <a:pt x="19891" y="152070"/>
                </a:lnTo>
                <a:lnTo>
                  <a:pt x="80505" y="130156"/>
                </a:lnTo>
                <a:lnTo>
                  <a:pt x="77616" y="90719"/>
                </a:lnTo>
                <a:lnTo>
                  <a:pt x="147768" y="80021"/>
                </a:lnTo>
                <a:lnTo>
                  <a:pt x="167524" y="42031"/>
                </a:lnTo>
                <a:lnTo>
                  <a:pt x="240349" y="43596"/>
                </a:lnTo>
                <a:lnTo>
                  <a:pt x="280816" y="10771"/>
                </a:lnTo>
                <a:lnTo>
                  <a:pt x="349183" y="24446"/>
                </a:lnTo>
                <a:lnTo>
                  <a:pt x="406400" y="0"/>
                </a:lnTo>
                <a:close/>
              </a:path>
            </a:pathLst>
          </a:custGeom>
          <a:solidFill>
            <a:srgbClr val="E3D0F4"/>
          </a:solidFill>
        </p:spPr>
        <p:txBody>
          <a:bodyPr/>
          <a:lstStyle/>
          <a:p>
            <a:endParaRPr lang="zh-TW" altLang="en-US"/>
          </a:p>
        </p:txBody>
      </p:sp>
      <p:sp>
        <p:nvSpPr>
          <p:cNvPr id="26" name="TextBox 4">
            <a:extLst>
              <a:ext uri="{FF2B5EF4-FFF2-40B4-BE49-F238E27FC236}">
                <a16:creationId xmlns:a16="http://schemas.microsoft.com/office/drawing/2014/main" id="{C4B98B78-643A-4AAF-FE9A-DB539DFAA895}"/>
              </a:ext>
            </a:extLst>
          </p:cNvPr>
          <p:cNvSpPr txBox="1"/>
          <p:nvPr/>
        </p:nvSpPr>
        <p:spPr>
          <a:xfrm>
            <a:off x="6736924" y="4025937"/>
            <a:ext cx="5167077" cy="64819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US" altLang="zh-TW" sz="3200" dirty="0">
                <a:solidFill>
                  <a:srgbClr val="754C28"/>
                </a:solidFill>
                <a:latin typeface="微軟正黑體" panose="020B0604030504040204" pitchFamily="34" charset="-120"/>
                <a:ea typeface="微軟正黑體" panose="020B0604030504040204" pitchFamily="34" charset="-120"/>
              </a:rPr>
              <a:t>CHAPTER 4</a:t>
            </a:r>
            <a:endParaRPr lang="zh-TW" altLang="en-US" sz="3200" dirty="0">
              <a:solidFill>
                <a:srgbClr val="754C28"/>
              </a:solidFill>
              <a:latin typeface="微軟正黑體" panose="020B0604030504040204" pitchFamily="34" charset="-120"/>
              <a:ea typeface="微軟正黑體" panose="020B0604030504040204" pitchFamily="34" charset="-120"/>
            </a:endParaRPr>
          </a:p>
        </p:txBody>
      </p:sp>
      <p:sp>
        <p:nvSpPr>
          <p:cNvPr id="27" name="TextBox 4">
            <a:extLst>
              <a:ext uri="{FF2B5EF4-FFF2-40B4-BE49-F238E27FC236}">
                <a16:creationId xmlns:a16="http://schemas.microsoft.com/office/drawing/2014/main" id="{212B12F4-D6D5-92F3-B4A8-9B64D0DD4DE8}"/>
              </a:ext>
            </a:extLst>
          </p:cNvPr>
          <p:cNvSpPr txBox="1"/>
          <p:nvPr/>
        </p:nvSpPr>
        <p:spPr>
          <a:xfrm>
            <a:off x="6570188" y="4825233"/>
            <a:ext cx="3681913" cy="55399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3600" dirty="0">
                <a:solidFill>
                  <a:srgbClr val="754C28"/>
                </a:solidFill>
                <a:latin typeface="微軟正黑體" panose="020B0604030504040204" pitchFamily="34" charset="-120"/>
                <a:ea typeface="微軟正黑體" panose="020B0604030504040204" pitchFamily="34" charset="-120"/>
              </a:rPr>
              <a:t>英文論文閱讀工具</a:t>
            </a:r>
          </a:p>
        </p:txBody>
      </p:sp>
      <p:pic>
        <p:nvPicPr>
          <p:cNvPr id="6" name="圖片 5">
            <a:extLst>
              <a:ext uri="{FF2B5EF4-FFF2-40B4-BE49-F238E27FC236}">
                <a16:creationId xmlns:a16="http://schemas.microsoft.com/office/drawing/2014/main" id="{61436863-077C-ADA1-4967-F8BE0399DC26}"/>
              </a:ext>
            </a:extLst>
          </p:cNvPr>
          <p:cNvPicPr>
            <a:picLocks noChangeAspect="1"/>
          </p:cNvPicPr>
          <p:nvPr/>
        </p:nvPicPr>
        <p:blipFill>
          <a:blip r:embed="rId8"/>
          <a:stretch>
            <a:fillRect/>
          </a:stretch>
        </p:blipFill>
        <p:spPr>
          <a:xfrm>
            <a:off x="1316050" y="2370972"/>
            <a:ext cx="3717862" cy="3476201"/>
          </a:xfrm>
          <a:prstGeom prst="rect">
            <a:avLst/>
          </a:prstGeom>
        </p:spPr>
      </p:pic>
      <p:pic>
        <p:nvPicPr>
          <p:cNvPr id="8" name="圖片 7">
            <a:extLst>
              <a:ext uri="{FF2B5EF4-FFF2-40B4-BE49-F238E27FC236}">
                <a16:creationId xmlns:a16="http://schemas.microsoft.com/office/drawing/2014/main" id="{7ED56ED9-417A-59CE-BEAA-C74ED2702581}"/>
              </a:ext>
            </a:extLst>
          </p:cNvPr>
          <p:cNvPicPr>
            <a:picLocks noChangeAspect="1"/>
          </p:cNvPicPr>
          <p:nvPr/>
        </p:nvPicPr>
        <p:blipFill rotWithShape="1">
          <a:blip r:embed="rId9"/>
          <a:srcRect l="51759" t="35574" r="40116" b="52082"/>
          <a:stretch/>
        </p:blipFill>
        <p:spPr>
          <a:xfrm>
            <a:off x="2944070" y="1894498"/>
            <a:ext cx="769836" cy="1018797"/>
          </a:xfrm>
          <a:prstGeom prst="rect">
            <a:avLst/>
          </a:prstGeom>
        </p:spPr>
      </p:pic>
      <p:pic>
        <p:nvPicPr>
          <p:cNvPr id="9" name="圖片 8">
            <a:extLst>
              <a:ext uri="{FF2B5EF4-FFF2-40B4-BE49-F238E27FC236}">
                <a16:creationId xmlns:a16="http://schemas.microsoft.com/office/drawing/2014/main" id="{7EF9D506-6D44-21D7-2706-51B34A1A46BE}"/>
              </a:ext>
            </a:extLst>
          </p:cNvPr>
          <p:cNvPicPr>
            <a:picLocks noChangeAspect="1"/>
          </p:cNvPicPr>
          <p:nvPr/>
        </p:nvPicPr>
        <p:blipFill rotWithShape="1">
          <a:blip r:embed="rId9"/>
          <a:srcRect l="42972" t="42841" r="47708" b="44869"/>
          <a:stretch/>
        </p:blipFill>
        <p:spPr>
          <a:xfrm>
            <a:off x="3937184" y="2071660"/>
            <a:ext cx="883087" cy="1014413"/>
          </a:xfrm>
          <a:prstGeom prst="rect">
            <a:avLst/>
          </a:prstGeom>
        </p:spPr>
      </p:pic>
      <p:pic>
        <p:nvPicPr>
          <p:cNvPr id="11" name="圖片 10">
            <a:extLst>
              <a:ext uri="{FF2B5EF4-FFF2-40B4-BE49-F238E27FC236}">
                <a16:creationId xmlns:a16="http://schemas.microsoft.com/office/drawing/2014/main" id="{E19B531F-45C8-2EC5-941D-10F0F1E1F8E9}"/>
              </a:ext>
            </a:extLst>
          </p:cNvPr>
          <p:cNvPicPr>
            <a:picLocks noChangeAspect="1"/>
          </p:cNvPicPr>
          <p:nvPr/>
        </p:nvPicPr>
        <p:blipFill rotWithShape="1">
          <a:blip r:embed="rId9"/>
          <a:srcRect l="41193" t="30206" r="49622" b="58366"/>
          <a:stretch/>
        </p:blipFill>
        <p:spPr>
          <a:xfrm>
            <a:off x="1930563" y="2148826"/>
            <a:ext cx="870237" cy="943269"/>
          </a:xfrm>
          <a:prstGeom prst="rect">
            <a:avLst/>
          </a:prstGeom>
        </p:spPr>
      </p:pic>
      <p:sp>
        <p:nvSpPr>
          <p:cNvPr id="30" name="Freeform 36">
            <a:extLst>
              <a:ext uri="{FF2B5EF4-FFF2-40B4-BE49-F238E27FC236}">
                <a16:creationId xmlns:a16="http://schemas.microsoft.com/office/drawing/2014/main" id="{2EB7BD57-39C3-C765-A5E7-B4FE02658E3F}"/>
              </a:ext>
            </a:extLst>
          </p:cNvPr>
          <p:cNvSpPr/>
          <p:nvPr/>
        </p:nvSpPr>
        <p:spPr>
          <a:xfrm>
            <a:off x="10836542" y="3049313"/>
            <a:ext cx="767931" cy="790940"/>
          </a:xfrm>
          <a:custGeom>
            <a:avLst/>
            <a:gdLst/>
            <a:ahLst/>
            <a:cxnLst/>
            <a:rect l="l" t="t" r="r" b="b"/>
            <a:pathLst>
              <a:path w="1151897" h="1186410">
                <a:moveTo>
                  <a:pt x="0" y="0"/>
                </a:moveTo>
                <a:lnTo>
                  <a:pt x="1151897" y="0"/>
                </a:lnTo>
                <a:lnTo>
                  <a:pt x="1151897" y="1186410"/>
                </a:lnTo>
                <a:lnTo>
                  <a:pt x="0" y="11864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Tree>
    <p:extLst>
      <p:ext uri="{BB962C8B-B14F-4D97-AF65-F5344CB8AC3E}">
        <p14:creationId xmlns:p14="http://schemas.microsoft.com/office/powerpoint/2010/main" val="1439326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4">
            <a:extLst>
              <a:ext uri="{FF2B5EF4-FFF2-40B4-BE49-F238E27FC236}">
                <a16:creationId xmlns:a16="http://schemas.microsoft.com/office/drawing/2014/main" id="{9FD8781B-C6A8-856B-83D5-322039419BD0}"/>
              </a:ext>
            </a:extLst>
          </p:cNvPr>
          <p:cNvSpPr/>
          <p:nvPr/>
        </p:nvSpPr>
        <p:spPr>
          <a:xfrm>
            <a:off x="1502171" y="3426628"/>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9" name="Freeform 39">
            <a:extLst>
              <a:ext uri="{FF2B5EF4-FFF2-40B4-BE49-F238E27FC236}">
                <a16:creationId xmlns:a16="http://schemas.microsoft.com/office/drawing/2014/main" id="{3DD180D8-8CBD-0A6E-CB8D-9119C3DA2A47}"/>
              </a:ext>
            </a:extLst>
          </p:cNvPr>
          <p:cNvSpPr/>
          <p:nvPr/>
        </p:nvSpPr>
        <p:spPr>
          <a:xfrm>
            <a:off x="2372668" y="3115426"/>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6" name="文字方塊 1">
            <a:extLst>
              <a:ext uri="{FF2B5EF4-FFF2-40B4-BE49-F238E27FC236}">
                <a16:creationId xmlns:a16="http://schemas.microsoft.com/office/drawing/2014/main" id="{37D8C6D3-F242-C4F0-2688-E8CA54E00F32}"/>
              </a:ext>
            </a:extLst>
          </p:cNvPr>
          <p:cNvSpPr txBox="1"/>
          <p:nvPr/>
        </p:nvSpPr>
        <p:spPr>
          <a:xfrm>
            <a:off x="1704425" y="3934116"/>
            <a:ext cx="1724741" cy="110171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ct val="150000"/>
              </a:lnSpc>
            </a:pPr>
            <a:r>
              <a:rPr lang="zh-TW" altLang="en-US" sz="2400" dirty="0">
                <a:solidFill>
                  <a:srgbClr val="754C28"/>
                </a:solidFill>
                <a:latin typeface="微軟正黑體" panose="020B0604030504040204" pitchFamily="34" charset="-120"/>
                <a:ea typeface="微軟正黑體" panose="020B0604030504040204" pitchFamily="34" charset="-120"/>
              </a:rPr>
              <a:t>整理翻譯前跑版現象</a:t>
            </a:r>
            <a:endParaRPr lang="en-US" altLang="zh-TW" sz="2400" dirty="0">
              <a:solidFill>
                <a:srgbClr val="754C28"/>
              </a:solidFill>
              <a:latin typeface="微軟正黑體" panose="020B0604030504040204" pitchFamily="34" charset="-120"/>
              <a:ea typeface="微軟正黑體" panose="020B0604030504040204" pitchFamily="34" charset="-120"/>
            </a:endParaRPr>
          </a:p>
        </p:txBody>
      </p:sp>
      <p:sp>
        <p:nvSpPr>
          <p:cNvPr id="12" name="Freeform 34">
            <a:extLst>
              <a:ext uri="{FF2B5EF4-FFF2-40B4-BE49-F238E27FC236}">
                <a16:creationId xmlns:a16="http://schemas.microsoft.com/office/drawing/2014/main" id="{A31F4338-7ADC-4997-82C3-612A69FBF103}"/>
              </a:ext>
            </a:extLst>
          </p:cNvPr>
          <p:cNvSpPr/>
          <p:nvPr/>
        </p:nvSpPr>
        <p:spPr>
          <a:xfrm>
            <a:off x="5038616" y="3426628"/>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accent6">
              <a:lumMod val="20000"/>
              <a:lumOff val="80000"/>
            </a:schemeClr>
          </a:solidFill>
        </p:spPr>
        <p:txBody>
          <a:bodyPr/>
          <a:lstStyle/>
          <a:p>
            <a:endParaRPr lang="zh-TW" altLang="en-US"/>
          </a:p>
        </p:txBody>
      </p:sp>
      <p:sp>
        <p:nvSpPr>
          <p:cNvPr id="21" name="Freeform 39">
            <a:extLst>
              <a:ext uri="{FF2B5EF4-FFF2-40B4-BE49-F238E27FC236}">
                <a16:creationId xmlns:a16="http://schemas.microsoft.com/office/drawing/2014/main" id="{F7FB7E25-6154-D555-A721-56FA3140420E}"/>
              </a:ext>
            </a:extLst>
          </p:cNvPr>
          <p:cNvSpPr/>
          <p:nvPr/>
        </p:nvSpPr>
        <p:spPr>
          <a:xfrm>
            <a:off x="5909114" y="3115426"/>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6" name="文字方塊 1">
            <a:extLst>
              <a:ext uri="{FF2B5EF4-FFF2-40B4-BE49-F238E27FC236}">
                <a16:creationId xmlns:a16="http://schemas.microsoft.com/office/drawing/2014/main" id="{96F6F351-2546-457C-79C6-328D97F98A50}"/>
              </a:ext>
            </a:extLst>
          </p:cNvPr>
          <p:cNvSpPr txBox="1"/>
          <p:nvPr/>
        </p:nvSpPr>
        <p:spPr>
          <a:xfrm>
            <a:off x="5228151" y="3934116"/>
            <a:ext cx="1724741" cy="1101712"/>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ct val="150000"/>
              </a:lnSpc>
            </a:pPr>
            <a:r>
              <a:rPr lang="zh-TW" altLang="en-US" sz="2400" dirty="0">
                <a:solidFill>
                  <a:srgbClr val="754C28"/>
                </a:solidFill>
                <a:latin typeface="微軟正黑體" panose="020B0604030504040204" pitchFamily="34" charset="-120"/>
                <a:ea typeface="微軟正黑體" panose="020B0604030504040204" pitchFamily="34" charset="-120"/>
              </a:rPr>
              <a:t>支援</a:t>
            </a:r>
            <a:endParaRPr lang="en-US" altLang="zh-TW" sz="2400" dirty="0">
              <a:solidFill>
                <a:srgbClr val="754C28"/>
              </a:solidFill>
              <a:latin typeface="微軟正黑體" panose="020B0604030504040204" pitchFamily="34" charset="-120"/>
              <a:ea typeface="微軟正黑體" panose="020B0604030504040204" pitchFamily="34" charset="-120"/>
            </a:endParaRPr>
          </a:p>
          <a:p>
            <a:pPr algn="ctr">
              <a:lnSpc>
                <a:spcPct val="150000"/>
              </a:lnSpc>
            </a:pPr>
            <a:r>
              <a:rPr lang="zh-TW" altLang="en-US" sz="2400" dirty="0">
                <a:solidFill>
                  <a:srgbClr val="754C28"/>
                </a:solidFill>
                <a:latin typeface="微軟正黑體" panose="020B0604030504040204" pitchFamily="34" charset="-120"/>
                <a:ea typeface="微軟正黑體" panose="020B0604030504040204" pitchFamily="34" charset="-120"/>
              </a:rPr>
              <a:t>中文 </a:t>
            </a:r>
            <a:r>
              <a:rPr lang="en-US" altLang="zh-TW" sz="2400" dirty="0">
                <a:solidFill>
                  <a:srgbClr val="754C28"/>
                </a:solidFill>
                <a:latin typeface="微軟正黑體" panose="020B0604030504040204" pitchFamily="34" charset="-120"/>
                <a:ea typeface="微軟正黑體" panose="020B0604030504040204" pitchFamily="34" charset="-120"/>
              </a:rPr>
              <a:t>/ </a:t>
            </a:r>
            <a:r>
              <a:rPr lang="zh-TW" altLang="en-US" sz="2400" dirty="0">
                <a:solidFill>
                  <a:srgbClr val="754C28"/>
                </a:solidFill>
                <a:latin typeface="微軟正黑體" panose="020B0604030504040204" pitchFamily="34" charset="-120"/>
                <a:ea typeface="微軟正黑體" panose="020B0604030504040204" pitchFamily="34" charset="-120"/>
              </a:rPr>
              <a:t>英文</a:t>
            </a:r>
            <a:endParaRPr lang="en-US" altLang="zh-TW" sz="2400" dirty="0">
              <a:solidFill>
                <a:srgbClr val="754C28"/>
              </a:solidFill>
              <a:latin typeface="微軟正黑體" panose="020B0604030504040204" pitchFamily="34" charset="-120"/>
              <a:ea typeface="微軟正黑體" panose="020B0604030504040204" pitchFamily="34" charset="-120"/>
            </a:endParaRPr>
          </a:p>
        </p:txBody>
      </p:sp>
      <p:sp>
        <p:nvSpPr>
          <p:cNvPr id="17" name="Freeform 34">
            <a:extLst>
              <a:ext uri="{FF2B5EF4-FFF2-40B4-BE49-F238E27FC236}">
                <a16:creationId xmlns:a16="http://schemas.microsoft.com/office/drawing/2014/main" id="{B0D9389D-24C7-60E7-C5E9-CBA0DFE6CC0A}"/>
              </a:ext>
            </a:extLst>
          </p:cNvPr>
          <p:cNvSpPr/>
          <p:nvPr/>
        </p:nvSpPr>
        <p:spPr>
          <a:xfrm>
            <a:off x="8575061" y="3426628"/>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18" name="Freeform 39">
            <a:extLst>
              <a:ext uri="{FF2B5EF4-FFF2-40B4-BE49-F238E27FC236}">
                <a16:creationId xmlns:a16="http://schemas.microsoft.com/office/drawing/2014/main" id="{4DF893D4-CDE9-036C-62CE-559B545E28C5}"/>
              </a:ext>
            </a:extLst>
          </p:cNvPr>
          <p:cNvSpPr/>
          <p:nvPr/>
        </p:nvSpPr>
        <p:spPr>
          <a:xfrm>
            <a:off x="9445558" y="3115426"/>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9" name="文字方塊 1">
            <a:extLst>
              <a:ext uri="{FF2B5EF4-FFF2-40B4-BE49-F238E27FC236}">
                <a16:creationId xmlns:a16="http://schemas.microsoft.com/office/drawing/2014/main" id="{0FC185C3-F944-9734-6AD2-0715860AC027}"/>
              </a:ext>
            </a:extLst>
          </p:cNvPr>
          <p:cNvSpPr txBox="1"/>
          <p:nvPr/>
        </p:nvSpPr>
        <p:spPr>
          <a:xfrm>
            <a:off x="8672967" y="4211115"/>
            <a:ext cx="1980190" cy="547714"/>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754C28"/>
                </a:solidFill>
                <a:latin typeface="微軟正黑體" panose="020B0604030504040204" pitchFamily="34" charset="-120"/>
                <a:ea typeface="微軟正黑體" panose="020B0604030504040204" pitchFamily="34" charset="-120"/>
              </a:rPr>
              <a:t>自動翻譯功能</a:t>
            </a:r>
            <a:endParaRPr lang="en-US" altLang="zh-TW" sz="2400" dirty="0">
              <a:solidFill>
                <a:srgbClr val="754C28"/>
              </a:solidFill>
              <a:latin typeface="微軟正黑體" panose="020B0604030504040204" pitchFamily="34" charset="-120"/>
              <a:ea typeface="微軟正黑體" panose="020B0604030504040204" pitchFamily="34" charset="-120"/>
            </a:endParaRPr>
          </a:p>
        </p:txBody>
      </p:sp>
      <p:sp>
        <p:nvSpPr>
          <p:cNvPr id="2" name="矩形 1">
            <a:extLst>
              <a:ext uri="{FF2B5EF4-FFF2-40B4-BE49-F238E27FC236}">
                <a16:creationId xmlns:a16="http://schemas.microsoft.com/office/drawing/2014/main" id="{7E643564-881F-DC49-867B-125613C3C0DC}"/>
              </a:ext>
            </a:extLst>
          </p:cNvPr>
          <p:cNvSpPr/>
          <p:nvPr/>
        </p:nvSpPr>
        <p:spPr>
          <a:xfrm>
            <a:off x="568942" y="969748"/>
            <a:ext cx="10883152" cy="233083"/>
          </a:xfrm>
          <a:prstGeom prst="rect">
            <a:avLst/>
          </a:prstGeom>
          <a:solidFill>
            <a:srgbClr val="E3D0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3" name="TextBox 3">
            <a:extLst>
              <a:ext uri="{FF2B5EF4-FFF2-40B4-BE49-F238E27FC236}">
                <a16:creationId xmlns:a16="http://schemas.microsoft.com/office/drawing/2014/main" id="{3C0D8D59-55F2-A805-2721-F3179F8094B6}"/>
              </a:ext>
            </a:extLst>
          </p:cNvPr>
          <p:cNvSpPr txBox="1"/>
          <p:nvPr/>
        </p:nvSpPr>
        <p:spPr>
          <a:xfrm>
            <a:off x="568941" y="478473"/>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4. </a:t>
            </a:r>
            <a:r>
              <a:rPr lang="zh-TW" altLang="en-US" sz="4800" dirty="0">
                <a:solidFill>
                  <a:srgbClr val="754C28"/>
                </a:solidFill>
                <a:latin typeface="微軟正黑體" panose="020B0604030504040204" pitchFamily="34" charset="-120"/>
                <a:ea typeface="微軟正黑體" panose="020B0604030504040204" pitchFamily="34" charset="-120"/>
              </a:rPr>
              <a:t>英文論文閱讀工具</a:t>
            </a:r>
          </a:p>
        </p:txBody>
      </p:sp>
      <p:sp>
        <p:nvSpPr>
          <p:cNvPr id="4" name="投影片編號版面配置區 32">
            <a:extLst>
              <a:ext uri="{FF2B5EF4-FFF2-40B4-BE49-F238E27FC236}">
                <a16:creationId xmlns:a16="http://schemas.microsoft.com/office/drawing/2014/main" id="{BECE85D5-214B-2637-CA6E-D99620E3A31A}"/>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36</a:t>
            </a:fld>
            <a:endParaRPr lang="en-US" sz="2000"/>
          </a:p>
        </p:txBody>
      </p:sp>
      <p:pic>
        <p:nvPicPr>
          <p:cNvPr id="10" name="圖片 9">
            <a:extLst>
              <a:ext uri="{FF2B5EF4-FFF2-40B4-BE49-F238E27FC236}">
                <a16:creationId xmlns:a16="http://schemas.microsoft.com/office/drawing/2014/main" id="{8765BF9D-7D59-B0FA-3AAD-D1D42DB3800C}"/>
              </a:ext>
            </a:extLst>
          </p:cNvPr>
          <p:cNvPicPr>
            <a:picLocks noChangeAspect="1"/>
          </p:cNvPicPr>
          <p:nvPr/>
        </p:nvPicPr>
        <p:blipFill rotWithShape="1">
          <a:blip r:embed="rId5"/>
          <a:srcRect b="4778"/>
          <a:stretch/>
        </p:blipFill>
        <p:spPr>
          <a:xfrm>
            <a:off x="6344122" y="627883"/>
            <a:ext cx="4075156" cy="462931"/>
          </a:xfrm>
          <a:prstGeom prst="rect">
            <a:avLst/>
          </a:prstGeom>
        </p:spPr>
      </p:pic>
      <p:sp>
        <p:nvSpPr>
          <p:cNvPr id="7" name="TextBox 4">
            <a:extLst>
              <a:ext uri="{FF2B5EF4-FFF2-40B4-BE49-F238E27FC236}">
                <a16:creationId xmlns:a16="http://schemas.microsoft.com/office/drawing/2014/main" id="{30928C2E-D772-0B22-B937-19E50B187244}"/>
              </a:ext>
            </a:extLst>
          </p:cNvPr>
          <p:cNvSpPr txBox="1"/>
          <p:nvPr/>
        </p:nvSpPr>
        <p:spPr>
          <a:xfrm>
            <a:off x="849653" y="2055526"/>
            <a:ext cx="5078095" cy="2904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ts val="1993"/>
              </a:lnSpc>
              <a:buFont typeface="Arial" panose="020B0604020202020204" pitchFamily="34" charset="0"/>
              <a:buChar char="•"/>
            </a:pPr>
            <a:r>
              <a:rPr lang="zh-TW" altLang="en-US" sz="2800">
                <a:solidFill>
                  <a:srgbClr val="754C28"/>
                </a:solidFill>
                <a:latin typeface="微軟正黑體" panose="020B0604030504040204" pitchFamily="34" charset="-120"/>
                <a:ea typeface="微軟正黑體" panose="020B0604030504040204" pitchFamily="34" charset="-120"/>
              </a:rPr>
              <a:t>功能</a:t>
            </a:r>
            <a:r>
              <a:rPr lang="zh-TW" altLang="en-US" sz="2800">
                <a:solidFill>
                  <a:srgbClr val="754C28"/>
                </a:solidFill>
                <a:latin typeface="DM Sans"/>
                <a:ea typeface="微軟正黑體" panose="020B0604030504040204" pitchFamily="34" charset="-120"/>
              </a:rPr>
              <a:t>：</a:t>
            </a:r>
            <a:endParaRPr lang="en-US" sz="2800" dirty="0">
              <a:solidFill>
                <a:srgbClr val="754C28"/>
              </a:solidFill>
              <a:latin typeface="DM Sans"/>
            </a:endParaRPr>
          </a:p>
        </p:txBody>
      </p:sp>
    </p:spTree>
    <p:extLst>
      <p:ext uri="{BB962C8B-B14F-4D97-AF65-F5344CB8AC3E}">
        <p14:creationId xmlns:p14="http://schemas.microsoft.com/office/powerpoint/2010/main" val="1982170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5A3956B-706B-C33F-91B0-822FF22830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1" r="1590"/>
          <a:stretch/>
        </p:blipFill>
        <p:spPr bwMode="auto">
          <a:xfrm>
            <a:off x="372296" y="2959939"/>
            <a:ext cx="3860799" cy="25551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4EAC2C-1090-9E34-0AB0-80BB6FE28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8296" y="2179447"/>
            <a:ext cx="6603903" cy="365299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33">
            <a:extLst>
              <a:ext uri="{FF2B5EF4-FFF2-40B4-BE49-F238E27FC236}">
                <a16:creationId xmlns:a16="http://schemas.microsoft.com/office/drawing/2014/main" id="{1FC3B4D0-C8D9-2659-3109-E77C54F1F2AF}"/>
              </a:ext>
            </a:extLst>
          </p:cNvPr>
          <p:cNvSpPr/>
          <p:nvPr/>
        </p:nvSpPr>
        <p:spPr>
          <a:xfrm>
            <a:off x="4334696" y="4280739"/>
            <a:ext cx="957191" cy="0"/>
          </a:xfrm>
          <a:prstGeom prst="line">
            <a:avLst/>
          </a:prstGeom>
          <a:ln w="38100" cap="flat">
            <a:solidFill>
              <a:srgbClr val="754C28"/>
            </a:solidFill>
            <a:prstDash val="solid"/>
            <a:headEnd type="none" w="sm" len="sm"/>
            <a:tailEnd type="arrow" w="med" len="sm"/>
          </a:ln>
        </p:spPr>
        <p:txBody>
          <a:bodyPr/>
          <a:lstStyle/>
          <a:p>
            <a:endParaRPr lang="zh-TW" altLang="en-US"/>
          </a:p>
        </p:txBody>
      </p:sp>
      <p:sp>
        <p:nvSpPr>
          <p:cNvPr id="9" name="矩形 8">
            <a:extLst>
              <a:ext uri="{FF2B5EF4-FFF2-40B4-BE49-F238E27FC236}">
                <a16:creationId xmlns:a16="http://schemas.microsoft.com/office/drawing/2014/main" id="{E8BE63E9-2592-5F5B-72B9-6321D6341AC8}"/>
              </a:ext>
            </a:extLst>
          </p:cNvPr>
          <p:cNvSpPr/>
          <p:nvPr/>
        </p:nvSpPr>
        <p:spPr>
          <a:xfrm>
            <a:off x="568942" y="969748"/>
            <a:ext cx="10883152" cy="233083"/>
          </a:xfrm>
          <a:prstGeom prst="rect">
            <a:avLst/>
          </a:prstGeom>
          <a:solidFill>
            <a:srgbClr val="E3D0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10" name="TextBox 3">
            <a:extLst>
              <a:ext uri="{FF2B5EF4-FFF2-40B4-BE49-F238E27FC236}">
                <a16:creationId xmlns:a16="http://schemas.microsoft.com/office/drawing/2014/main" id="{4F89A015-B55F-3665-7F6D-38F3128F7217}"/>
              </a:ext>
            </a:extLst>
          </p:cNvPr>
          <p:cNvSpPr txBox="1"/>
          <p:nvPr/>
        </p:nvSpPr>
        <p:spPr>
          <a:xfrm>
            <a:off x="568941" y="478473"/>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dirty="0">
                <a:solidFill>
                  <a:srgbClr val="754C28"/>
                </a:solidFill>
                <a:latin typeface="微軟正黑體" panose="020B0604030504040204" pitchFamily="34" charset="-120"/>
                <a:ea typeface="微軟正黑體" panose="020B0604030504040204" pitchFamily="34" charset="-120"/>
              </a:rPr>
              <a:t>Wrapped </a:t>
            </a:r>
            <a:r>
              <a:rPr lang="en-US" altLang="zh-TW" sz="4800">
                <a:solidFill>
                  <a:srgbClr val="754C28"/>
                </a:solidFill>
                <a:latin typeface="微軟正黑體" panose="020B0604030504040204" pitchFamily="34" charset="-120"/>
                <a:ea typeface="微軟正黑體" panose="020B0604030504040204" pitchFamily="34" charset="-120"/>
              </a:rPr>
              <a:t>Text Formatter</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(1/4)</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
        <p:nvSpPr>
          <p:cNvPr id="2" name="投影片編號版面配置區 32">
            <a:extLst>
              <a:ext uri="{FF2B5EF4-FFF2-40B4-BE49-F238E27FC236}">
                <a16:creationId xmlns:a16="http://schemas.microsoft.com/office/drawing/2014/main" id="{5AC409B7-3E14-5788-F3F9-22375F3CA13C}"/>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37</a:t>
            </a:fld>
            <a:endParaRPr lang="en-US" sz="2000"/>
          </a:p>
        </p:txBody>
      </p:sp>
      <p:sp>
        <p:nvSpPr>
          <p:cNvPr id="4" name="TextBox 4">
            <a:extLst>
              <a:ext uri="{FF2B5EF4-FFF2-40B4-BE49-F238E27FC236}">
                <a16:creationId xmlns:a16="http://schemas.microsoft.com/office/drawing/2014/main" id="{9EF6BAD7-9B69-51A4-6B2E-442128D85D09}"/>
              </a:ext>
            </a:extLst>
          </p:cNvPr>
          <p:cNvSpPr txBox="1"/>
          <p:nvPr/>
        </p:nvSpPr>
        <p:spPr>
          <a:xfrm>
            <a:off x="56894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14350" indent="-514350">
              <a:lnSpc>
                <a:spcPct val="150000"/>
              </a:lnSpc>
              <a:buFont typeface="+mj-lt"/>
              <a:buAutoNum type="arabicPeriod"/>
            </a:pPr>
            <a:r>
              <a:rPr lang="zh-TW" altLang="en-US" sz="2800" b="1">
                <a:solidFill>
                  <a:srgbClr val="754C28"/>
                </a:solidFill>
                <a:latin typeface="微軟正黑體"/>
                <a:ea typeface="微軟正黑體"/>
              </a:rPr>
              <a:t>整理翻譯</a:t>
            </a:r>
          </a:p>
        </p:txBody>
      </p:sp>
    </p:spTree>
    <p:extLst>
      <p:ext uri="{BB962C8B-B14F-4D97-AF65-F5344CB8AC3E}">
        <p14:creationId xmlns:p14="http://schemas.microsoft.com/office/powerpoint/2010/main" val="2152415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B22F8A1-9318-2997-E487-D7E60CD83507}"/>
              </a:ext>
            </a:extLst>
          </p:cNvPr>
          <p:cNvSpPr/>
          <p:nvPr/>
        </p:nvSpPr>
        <p:spPr>
          <a:xfrm>
            <a:off x="568942" y="969748"/>
            <a:ext cx="10883152" cy="233083"/>
          </a:xfrm>
          <a:prstGeom prst="rect">
            <a:avLst/>
          </a:prstGeom>
          <a:solidFill>
            <a:srgbClr val="E3D0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44" name="TextBox 4">
            <a:extLst>
              <a:ext uri="{FF2B5EF4-FFF2-40B4-BE49-F238E27FC236}">
                <a16:creationId xmlns:a16="http://schemas.microsoft.com/office/drawing/2014/main" id="{7CD94E9E-C29C-3B22-944E-BFE31E135084}"/>
              </a:ext>
            </a:extLst>
          </p:cNvPr>
          <p:cNvSpPr txBox="1"/>
          <p:nvPr/>
        </p:nvSpPr>
        <p:spPr>
          <a:xfrm>
            <a:off x="5420361" y="6117340"/>
            <a:ext cx="1351278" cy="405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000" dirty="0">
                <a:solidFill>
                  <a:srgbClr val="754C28"/>
                </a:solidFill>
                <a:latin typeface="微軟正黑體" panose="020B0604030504040204" pitchFamily="34" charset="-120"/>
                <a:ea typeface="微軟正黑體" panose="020B0604030504040204" pitchFamily="34" charset="-120"/>
              </a:rPr>
              <a:t>整理翻譯前</a:t>
            </a:r>
            <a:endParaRPr lang="en-US" altLang="zh-TW" sz="2000" dirty="0">
              <a:solidFill>
                <a:srgbClr val="754C28"/>
              </a:solidFill>
              <a:latin typeface="微軟正黑體" panose="020B0604030504040204" pitchFamily="34" charset="-120"/>
              <a:ea typeface="微軟正黑體" panose="020B0604030504040204" pitchFamily="34" charset="-120"/>
            </a:endParaRPr>
          </a:p>
        </p:txBody>
      </p:sp>
      <p:pic>
        <p:nvPicPr>
          <p:cNvPr id="2050" name="Picture 2">
            <a:extLst>
              <a:ext uri="{FF2B5EF4-FFF2-40B4-BE49-F238E27FC236}">
                <a16:creationId xmlns:a16="http://schemas.microsoft.com/office/drawing/2014/main" id="{6B1996E3-27A6-262C-D359-15574239E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84" y="1516980"/>
            <a:ext cx="8437589" cy="45271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4">
            <a:extLst>
              <a:ext uri="{FF2B5EF4-FFF2-40B4-BE49-F238E27FC236}">
                <a16:creationId xmlns:a16="http://schemas.microsoft.com/office/drawing/2014/main" id="{CB54EF82-7B80-2D8C-7CB8-2EFC2100FE1B}"/>
              </a:ext>
            </a:extLst>
          </p:cNvPr>
          <p:cNvSpPr txBox="1"/>
          <p:nvPr/>
        </p:nvSpPr>
        <p:spPr>
          <a:xfrm>
            <a:off x="429804" y="3185920"/>
            <a:ext cx="1452880"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FF0000"/>
                </a:solidFill>
                <a:latin typeface="微軟正黑體" panose="020B0604030504040204" pitchFamily="34" charset="-120"/>
                <a:ea typeface="微軟正黑體" panose="020B0604030504040204" pitchFamily="34" charset="-120"/>
              </a:rPr>
              <a:t>貼上內容</a:t>
            </a:r>
            <a:endParaRPr lang="en-US" altLang="zh-TW" sz="2400" dirty="0">
              <a:solidFill>
                <a:srgbClr val="FF0000"/>
              </a:solidFill>
              <a:latin typeface="微軟正黑體" panose="020B0604030504040204" pitchFamily="34" charset="-120"/>
              <a:ea typeface="微軟正黑體" panose="020B0604030504040204" pitchFamily="34" charset="-120"/>
            </a:endParaRPr>
          </a:p>
        </p:txBody>
      </p:sp>
      <p:sp>
        <p:nvSpPr>
          <p:cNvPr id="4" name="TextBox 4">
            <a:extLst>
              <a:ext uri="{FF2B5EF4-FFF2-40B4-BE49-F238E27FC236}">
                <a16:creationId xmlns:a16="http://schemas.microsoft.com/office/drawing/2014/main" id="{77086119-F339-782B-C8A2-B8BE12D5E4A1}"/>
              </a:ext>
            </a:extLst>
          </p:cNvPr>
          <p:cNvSpPr txBox="1"/>
          <p:nvPr/>
        </p:nvSpPr>
        <p:spPr>
          <a:xfrm>
            <a:off x="10526574" y="4280653"/>
            <a:ext cx="1309826"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FF0000"/>
                </a:solidFill>
                <a:latin typeface="微軟正黑體" panose="020B0604030504040204" pitchFamily="34" charset="-120"/>
                <a:ea typeface="微軟正黑體" panose="020B0604030504040204" pitchFamily="34" charset="-120"/>
              </a:rPr>
              <a:t>設定格式</a:t>
            </a:r>
            <a:endParaRPr lang="en-US" altLang="zh-TW" sz="2400" dirty="0">
              <a:solidFill>
                <a:srgbClr val="FF0000"/>
              </a:solidFill>
              <a:latin typeface="微軟正黑體" panose="020B0604030504040204" pitchFamily="34" charset="-120"/>
              <a:ea typeface="微軟正黑體" panose="020B0604030504040204" pitchFamily="34" charset="-120"/>
            </a:endParaRPr>
          </a:p>
        </p:txBody>
      </p:sp>
      <p:sp>
        <p:nvSpPr>
          <p:cNvPr id="6" name="TextBox 3">
            <a:extLst>
              <a:ext uri="{FF2B5EF4-FFF2-40B4-BE49-F238E27FC236}">
                <a16:creationId xmlns:a16="http://schemas.microsoft.com/office/drawing/2014/main" id="{C7351224-A2DB-CA78-3969-6C1DB8A4616A}"/>
              </a:ext>
            </a:extLst>
          </p:cNvPr>
          <p:cNvSpPr txBox="1"/>
          <p:nvPr/>
        </p:nvSpPr>
        <p:spPr>
          <a:xfrm>
            <a:off x="568941" y="459658"/>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dirty="0">
                <a:solidFill>
                  <a:srgbClr val="754C28"/>
                </a:solidFill>
                <a:latin typeface="微軟正黑體" panose="020B0604030504040204" pitchFamily="34" charset="-120"/>
                <a:ea typeface="微軟正黑體" panose="020B0604030504040204" pitchFamily="34" charset="-120"/>
              </a:rPr>
              <a:t>Wrapped </a:t>
            </a:r>
            <a:r>
              <a:rPr lang="en-US" altLang="zh-TW" sz="4800">
                <a:solidFill>
                  <a:srgbClr val="754C28"/>
                </a:solidFill>
                <a:latin typeface="微軟正黑體" panose="020B0604030504040204" pitchFamily="34" charset="-120"/>
                <a:ea typeface="微軟正黑體" panose="020B0604030504040204" pitchFamily="34" charset="-120"/>
              </a:rPr>
              <a:t>Text Formatter</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(2/4)</a:t>
            </a:r>
            <a:endParaRPr lang="zh-TW" altLang="en-US" sz="4800" dirty="0">
              <a:solidFill>
                <a:srgbClr val="754C28"/>
              </a:solidFill>
              <a:latin typeface="微軟正黑體" panose="020B0604030504040204" pitchFamily="34" charset="-120"/>
              <a:ea typeface="微軟正黑體" panose="020B0604030504040204" pitchFamily="34" charset="-120"/>
            </a:endParaRPr>
          </a:p>
        </p:txBody>
      </p:sp>
      <p:sp>
        <p:nvSpPr>
          <p:cNvPr id="2" name="投影片編號版面配置區 32">
            <a:extLst>
              <a:ext uri="{FF2B5EF4-FFF2-40B4-BE49-F238E27FC236}">
                <a16:creationId xmlns:a16="http://schemas.microsoft.com/office/drawing/2014/main" id="{C2FD2843-5CF7-BBFD-5344-E3E79EAFD155}"/>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38</a:t>
            </a:fld>
            <a:endParaRPr lang="en-US" sz="2000"/>
          </a:p>
        </p:txBody>
      </p:sp>
    </p:spTree>
    <p:extLst>
      <p:ext uri="{BB962C8B-B14F-4D97-AF65-F5344CB8AC3E}">
        <p14:creationId xmlns:p14="http://schemas.microsoft.com/office/powerpoint/2010/main" val="3466917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89A5D3DA-5B6F-1A6B-F9D5-BEE1792DF1AF}"/>
              </a:ext>
            </a:extLst>
          </p:cNvPr>
          <p:cNvSpPr/>
          <p:nvPr/>
        </p:nvSpPr>
        <p:spPr>
          <a:xfrm>
            <a:off x="568942" y="969748"/>
            <a:ext cx="10883152" cy="233083"/>
          </a:xfrm>
          <a:prstGeom prst="rect">
            <a:avLst/>
          </a:prstGeom>
          <a:solidFill>
            <a:srgbClr val="E3D0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6" name="TextBox 4">
            <a:extLst>
              <a:ext uri="{FF2B5EF4-FFF2-40B4-BE49-F238E27FC236}">
                <a16:creationId xmlns:a16="http://schemas.microsoft.com/office/drawing/2014/main" id="{62CF1B00-557A-703E-A2E0-F023D1A963BF}"/>
              </a:ext>
            </a:extLst>
          </p:cNvPr>
          <p:cNvSpPr txBox="1"/>
          <p:nvPr/>
        </p:nvSpPr>
        <p:spPr>
          <a:xfrm>
            <a:off x="298649" y="3919599"/>
            <a:ext cx="1302786"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FF0000"/>
                </a:solidFill>
                <a:latin typeface="微軟正黑體" panose="020B0604030504040204" pitchFamily="34" charset="-120"/>
                <a:ea typeface="微軟正黑體" panose="020B0604030504040204" pitchFamily="34" charset="-120"/>
              </a:rPr>
              <a:t>整理結果</a:t>
            </a:r>
            <a:endParaRPr lang="en-US" altLang="zh-TW" sz="2400" dirty="0">
              <a:solidFill>
                <a:srgbClr val="FF0000"/>
              </a:solidFill>
              <a:latin typeface="微軟正黑體" panose="020B0604030504040204" pitchFamily="34" charset="-120"/>
              <a:ea typeface="微軟正黑體" panose="020B0604030504040204" pitchFamily="34" charset="-120"/>
            </a:endParaRPr>
          </a:p>
        </p:txBody>
      </p:sp>
      <p:sp>
        <p:nvSpPr>
          <p:cNvPr id="7" name="TextBox 4">
            <a:extLst>
              <a:ext uri="{FF2B5EF4-FFF2-40B4-BE49-F238E27FC236}">
                <a16:creationId xmlns:a16="http://schemas.microsoft.com/office/drawing/2014/main" id="{D8776EFC-DF0E-1BB7-2AF2-31DBA46472C5}"/>
              </a:ext>
            </a:extLst>
          </p:cNvPr>
          <p:cNvSpPr txBox="1"/>
          <p:nvPr/>
        </p:nvSpPr>
        <p:spPr>
          <a:xfrm>
            <a:off x="10630458" y="3185920"/>
            <a:ext cx="1262893"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FF0000"/>
                </a:solidFill>
                <a:latin typeface="微軟正黑體" panose="020B0604030504040204" pitchFamily="34" charset="-120"/>
                <a:ea typeface="微軟正黑體" panose="020B0604030504040204" pitchFamily="34" charset="-120"/>
              </a:rPr>
              <a:t>翻譯結果</a:t>
            </a:r>
            <a:endParaRPr lang="en-US" altLang="zh-TW" sz="2400" dirty="0">
              <a:solidFill>
                <a:srgbClr val="FF0000"/>
              </a:solidFill>
              <a:latin typeface="微軟正黑體" panose="020B0604030504040204" pitchFamily="34" charset="-120"/>
              <a:ea typeface="微軟正黑體" panose="020B0604030504040204" pitchFamily="34" charset="-120"/>
            </a:endParaRPr>
          </a:p>
        </p:txBody>
      </p:sp>
      <p:sp>
        <p:nvSpPr>
          <p:cNvPr id="4" name="TextBox 3">
            <a:extLst>
              <a:ext uri="{FF2B5EF4-FFF2-40B4-BE49-F238E27FC236}">
                <a16:creationId xmlns:a16="http://schemas.microsoft.com/office/drawing/2014/main" id="{91CDF5B0-A793-536D-FA3F-BE2A9A559745}"/>
              </a:ext>
            </a:extLst>
          </p:cNvPr>
          <p:cNvSpPr txBox="1"/>
          <p:nvPr/>
        </p:nvSpPr>
        <p:spPr>
          <a:xfrm>
            <a:off x="568941" y="459658"/>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dirty="0">
                <a:solidFill>
                  <a:srgbClr val="754C28"/>
                </a:solidFill>
                <a:latin typeface="微軟正黑體" panose="020B0604030504040204" pitchFamily="34" charset="-120"/>
                <a:ea typeface="微軟正黑體" panose="020B0604030504040204" pitchFamily="34" charset="-120"/>
              </a:rPr>
              <a:t>Wrapped </a:t>
            </a:r>
            <a:r>
              <a:rPr lang="en-US" altLang="zh-TW" sz="4800">
                <a:solidFill>
                  <a:srgbClr val="754C28"/>
                </a:solidFill>
                <a:latin typeface="微軟正黑體" panose="020B0604030504040204" pitchFamily="34" charset="-120"/>
                <a:ea typeface="微軟正黑體" panose="020B0604030504040204" pitchFamily="34" charset="-120"/>
              </a:rPr>
              <a:t>Text Formatter</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(3/4)</a:t>
            </a:r>
            <a:endParaRPr lang="zh-TW" altLang="en-US" sz="4800" dirty="0">
              <a:solidFill>
                <a:srgbClr val="754C28"/>
              </a:solidFill>
              <a:latin typeface="微軟正黑體" panose="020B0604030504040204" pitchFamily="34" charset="-120"/>
              <a:ea typeface="微軟正黑體" panose="020B0604030504040204" pitchFamily="34" charset="-120"/>
            </a:endParaRPr>
          </a:p>
        </p:txBody>
      </p:sp>
      <p:pic>
        <p:nvPicPr>
          <p:cNvPr id="11" name="Picture 2">
            <a:extLst>
              <a:ext uri="{FF2B5EF4-FFF2-40B4-BE49-F238E27FC236}">
                <a16:creationId xmlns:a16="http://schemas.microsoft.com/office/drawing/2014/main" id="{890D79D3-07D0-136E-23D9-B77F381FF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54"/>
          <a:stretch/>
        </p:blipFill>
        <p:spPr bwMode="auto">
          <a:xfrm>
            <a:off x="1601435" y="1566286"/>
            <a:ext cx="8989130" cy="44057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4">
            <a:extLst>
              <a:ext uri="{FF2B5EF4-FFF2-40B4-BE49-F238E27FC236}">
                <a16:creationId xmlns:a16="http://schemas.microsoft.com/office/drawing/2014/main" id="{2107B47C-6641-1C1D-BEA9-9E8FEC46AFBA}"/>
              </a:ext>
            </a:extLst>
          </p:cNvPr>
          <p:cNvSpPr txBox="1"/>
          <p:nvPr/>
        </p:nvSpPr>
        <p:spPr>
          <a:xfrm>
            <a:off x="5420361" y="6117340"/>
            <a:ext cx="1351278" cy="405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000" dirty="0">
                <a:solidFill>
                  <a:srgbClr val="754C28"/>
                </a:solidFill>
                <a:latin typeface="微軟正黑體" panose="020B0604030504040204" pitchFamily="34" charset="-120"/>
                <a:ea typeface="微軟正黑體" panose="020B0604030504040204" pitchFamily="34" charset="-120"/>
              </a:rPr>
              <a:t>整理翻譯後</a:t>
            </a:r>
            <a:endParaRPr lang="en-US" altLang="zh-TW" sz="2000" dirty="0">
              <a:solidFill>
                <a:srgbClr val="754C28"/>
              </a:solidFill>
              <a:latin typeface="微軟正黑體" panose="020B0604030504040204" pitchFamily="34" charset="-120"/>
              <a:ea typeface="微軟正黑體" panose="020B0604030504040204" pitchFamily="34" charset="-120"/>
            </a:endParaRPr>
          </a:p>
        </p:txBody>
      </p:sp>
      <p:sp>
        <p:nvSpPr>
          <p:cNvPr id="2" name="投影片編號版面配置區 32">
            <a:extLst>
              <a:ext uri="{FF2B5EF4-FFF2-40B4-BE49-F238E27FC236}">
                <a16:creationId xmlns:a16="http://schemas.microsoft.com/office/drawing/2014/main" id="{CE043A76-2350-EDA9-6D3F-C68C290AADFE}"/>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39</a:t>
            </a:fld>
            <a:endParaRPr lang="en-US" sz="2000"/>
          </a:p>
        </p:txBody>
      </p:sp>
    </p:spTree>
    <p:extLst>
      <p:ext uri="{BB962C8B-B14F-4D97-AF65-F5344CB8AC3E}">
        <p14:creationId xmlns:p14="http://schemas.microsoft.com/office/powerpoint/2010/main" val="2991155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4</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5687907" y="2108304"/>
            <a:ext cx="5167077" cy="56714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首先，來規劃論文撰寫的時程吧！</a:t>
            </a:r>
          </a:p>
        </p:txBody>
      </p:sp>
      <p:grpSp>
        <p:nvGrpSpPr>
          <p:cNvPr id="25" name="群組 24">
            <a:extLst>
              <a:ext uri="{FF2B5EF4-FFF2-40B4-BE49-F238E27FC236}">
                <a16:creationId xmlns:a16="http://schemas.microsoft.com/office/drawing/2014/main" id="{81E3340C-D4E8-7B67-B948-49BC9693E836}"/>
              </a:ext>
            </a:extLst>
          </p:cNvPr>
          <p:cNvGrpSpPr/>
          <p:nvPr/>
        </p:nvGrpSpPr>
        <p:grpSpPr>
          <a:xfrm>
            <a:off x="1337016" y="2117045"/>
            <a:ext cx="3904809" cy="4025576"/>
            <a:chOff x="1945447" y="1332939"/>
            <a:chExt cx="3904809" cy="4025576"/>
          </a:xfrm>
        </p:grpSpPr>
        <p:pic>
          <p:nvPicPr>
            <p:cNvPr id="5" name="圖片 4">
              <a:extLst>
                <a:ext uri="{FF2B5EF4-FFF2-40B4-BE49-F238E27FC236}">
                  <a16:creationId xmlns:a16="http://schemas.microsoft.com/office/drawing/2014/main" id="{EF89E11B-6A6A-D18B-407C-00835279AF68}"/>
                </a:ext>
              </a:extLst>
            </p:cNvPr>
            <p:cNvPicPr>
              <a:picLocks noChangeAspect="1"/>
            </p:cNvPicPr>
            <p:nvPr/>
          </p:nvPicPr>
          <p:blipFill>
            <a:blip r:embed="rId8"/>
            <a:stretch>
              <a:fillRect/>
            </a:stretch>
          </p:blipFill>
          <p:spPr>
            <a:xfrm>
              <a:off x="1945447" y="1332939"/>
              <a:ext cx="3904809" cy="4025576"/>
            </a:xfrm>
            <a:prstGeom prst="rect">
              <a:avLst/>
            </a:prstGeom>
          </p:spPr>
        </p:pic>
        <p:sp>
          <p:nvSpPr>
            <p:cNvPr id="7" name="資料 6">
              <a:extLst>
                <a:ext uri="{FF2B5EF4-FFF2-40B4-BE49-F238E27FC236}">
                  <a16:creationId xmlns:a16="http://schemas.microsoft.com/office/drawing/2014/main" id="{13C03C29-F62C-6947-25ED-22A4497518F6}"/>
                </a:ext>
              </a:extLst>
            </p:cNvPr>
            <p:cNvSpPr/>
            <p:nvPr/>
          </p:nvSpPr>
          <p:spPr>
            <a:xfrm>
              <a:off x="3735743" y="2940695"/>
              <a:ext cx="1876926" cy="137954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1571"/>
                <a:gd name="connsiteX1" fmla="*/ 2000 w 10000"/>
                <a:gd name="connsiteY1" fmla="*/ 0 h 11571"/>
                <a:gd name="connsiteX2" fmla="*/ 10000 w 10000"/>
                <a:gd name="connsiteY2" fmla="*/ 0 h 11571"/>
                <a:gd name="connsiteX3" fmla="*/ 8513 w 10000"/>
                <a:gd name="connsiteY3" fmla="*/ 11571 h 11571"/>
                <a:gd name="connsiteX4" fmla="*/ 0 w 10000"/>
                <a:gd name="connsiteY4" fmla="*/ 10000 h 11571"/>
                <a:gd name="connsiteX0" fmla="*/ 0 w 10000"/>
                <a:gd name="connsiteY0" fmla="*/ 10714 h 12285"/>
                <a:gd name="connsiteX1" fmla="*/ 1487 w 10000"/>
                <a:gd name="connsiteY1" fmla="*/ 0 h 12285"/>
                <a:gd name="connsiteX2" fmla="*/ 10000 w 10000"/>
                <a:gd name="connsiteY2" fmla="*/ 714 h 12285"/>
                <a:gd name="connsiteX3" fmla="*/ 8513 w 10000"/>
                <a:gd name="connsiteY3" fmla="*/ 12285 h 12285"/>
                <a:gd name="connsiteX4" fmla="*/ 0 w 10000"/>
                <a:gd name="connsiteY4" fmla="*/ 10714 h 12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2285">
                  <a:moveTo>
                    <a:pt x="0" y="10714"/>
                  </a:moveTo>
                  <a:lnTo>
                    <a:pt x="1487" y="0"/>
                  </a:lnTo>
                  <a:lnTo>
                    <a:pt x="10000" y="714"/>
                  </a:lnTo>
                  <a:lnTo>
                    <a:pt x="8513" y="12285"/>
                  </a:lnTo>
                  <a:lnTo>
                    <a:pt x="0" y="1071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0" name="群組 19">
              <a:extLst>
                <a:ext uri="{FF2B5EF4-FFF2-40B4-BE49-F238E27FC236}">
                  <a16:creationId xmlns:a16="http://schemas.microsoft.com/office/drawing/2014/main" id="{9CC026AA-0CD6-9A01-41F5-08A359BF58F2}"/>
                </a:ext>
              </a:extLst>
            </p:cNvPr>
            <p:cNvGrpSpPr/>
            <p:nvPr/>
          </p:nvGrpSpPr>
          <p:grpSpPr>
            <a:xfrm rot="250862">
              <a:off x="3931603" y="3102212"/>
              <a:ext cx="1469944" cy="979537"/>
              <a:chOff x="4206373" y="3411271"/>
              <a:chExt cx="1646577" cy="1097241"/>
            </a:xfrm>
          </p:grpSpPr>
          <p:pic>
            <p:nvPicPr>
              <p:cNvPr id="9" name="圖片 8">
                <a:extLst>
                  <a:ext uri="{FF2B5EF4-FFF2-40B4-BE49-F238E27FC236}">
                    <a16:creationId xmlns:a16="http://schemas.microsoft.com/office/drawing/2014/main" id="{01811ACA-AF3F-A3E0-97EE-D02E203AD1F1}"/>
                  </a:ext>
                </a:extLst>
              </p:cNvPr>
              <p:cNvPicPr>
                <a:picLocks noChangeAspect="1"/>
              </p:cNvPicPr>
              <p:nvPr/>
            </p:nvPicPr>
            <p:blipFill rotWithShape="1">
              <a:blip r:embed="rId9"/>
              <a:srcRect l="8506" t="7552" r="64034" b="78857"/>
              <a:stretch/>
            </p:blipFill>
            <p:spPr>
              <a:xfrm>
                <a:off x="5116732" y="3411271"/>
                <a:ext cx="373351" cy="184789"/>
              </a:xfrm>
              <a:prstGeom prst="rect">
                <a:avLst/>
              </a:prstGeom>
            </p:spPr>
          </p:pic>
          <p:pic>
            <p:nvPicPr>
              <p:cNvPr id="10" name="圖片 9">
                <a:extLst>
                  <a:ext uri="{FF2B5EF4-FFF2-40B4-BE49-F238E27FC236}">
                    <a16:creationId xmlns:a16="http://schemas.microsoft.com/office/drawing/2014/main" id="{4685D777-9BA2-34FE-749F-C3FA1F98C12F}"/>
                  </a:ext>
                </a:extLst>
              </p:cNvPr>
              <p:cNvPicPr>
                <a:picLocks noChangeAspect="1"/>
              </p:cNvPicPr>
              <p:nvPr/>
            </p:nvPicPr>
            <p:blipFill rotWithShape="1">
              <a:blip r:embed="rId9"/>
              <a:srcRect l="7397" t="74225" r="49410" b="12390"/>
              <a:stretch/>
            </p:blipFill>
            <p:spPr>
              <a:xfrm>
                <a:off x="5265694" y="3944782"/>
                <a:ext cx="587256" cy="181993"/>
              </a:xfrm>
              <a:prstGeom prst="rect">
                <a:avLst/>
              </a:prstGeom>
            </p:spPr>
          </p:pic>
          <p:pic>
            <p:nvPicPr>
              <p:cNvPr id="11" name="圖片 10">
                <a:extLst>
                  <a:ext uri="{FF2B5EF4-FFF2-40B4-BE49-F238E27FC236}">
                    <a16:creationId xmlns:a16="http://schemas.microsoft.com/office/drawing/2014/main" id="{89A831EF-4B4E-95F2-69F4-A39158386180}"/>
                  </a:ext>
                </a:extLst>
              </p:cNvPr>
              <p:cNvPicPr>
                <a:picLocks noChangeAspect="1"/>
              </p:cNvPicPr>
              <p:nvPr/>
            </p:nvPicPr>
            <p:blipFill rotWithShape="1">
              <a:blip r:embed="rId9"/>
              <a:srcRect l="7398" t="48061" r="39750" b="38554"/>
              <a:stretch/>
            </p:blipFill>
            <p:spPr>
              <a:xfrm>
                <a:off x="4840733" y="4146851"/>
                <a:ext cx="718589" cy="181993"/>
              </a:xfrm>
              <a:prstGeom prst="rect">
                <a:avLst/>
              </a:prstGeom>
            </p:spPr>
          </p:pic>
          <p:pic>
            <p:nvPicPr>
              <p:cNvPr id="12" name="圖片 11">
                <a:extLst>
                  <a:ext uri="{FF2B5EF4-FFF2-40B4-BE49-F238E27FC236}">
                    <a16:creationId xmlns:a16="http://schemas.microsoft.com/office/drawing/2014/main" id="{F2C006BB-D56C-7F11-77EE-AE6B7C1E66A6}"/>
                  </a:ext>
                </a:extLst>
              </p:cNvPr>
              <p:cNvPicPr>
                <a:picLocks noChangeAspect="1"/>
              </p:cNvPicPr>
              <p:nvPr/>
            </p:nvPicPr>
            <p:blipFill rotWithShape="1">
              <a:blip r:embed="rId9"/>
              <a:srcRect l="7871" t="34653" r="72225" b="51756"/>
              <a:stretch/>
            </p:blipFill>
            <p:spPr>
              <a:xfrm>
                <a:off x="4899341" y="3577529"/>
                <a:ext cx="270617" cy="184789"/>
              </a:xfrm>
              <a:prstGeom prst="rect">
                <a:avLst/>
              </a:prstGeom>
            </p:spPr>
          </p:pic>
          <p:pic>
            <p:nvPicPr>
              <p:cNvPr id="14" name="圖片 13">
                <a:extLst>
                  <a:ext uri="{FF2B5EF4-FFF2-40B4-BE49-F238E27FC236}">
                    <a16:creationId xmlns:a16="http://schemas.microsoft.com/office/drawing/2014/main" id="{1C8A1E5B-36CB-F1A0-F522-06D795CE8825}"/>
                  </a:ext>
                </a:extLst>
              </p:cNvPr>
              <p:cNvPicPr>
                <a:picLocks noChangeAspect="1"/>
              </p:cNvPicPr>
              <p:nvPr/>
            </p:nvPicPr>
            <p:blipFill rotWithShape="1">
              <a:blip r:embed="rId9"/>
              <a:srcRect l="7397" t="20852" r="30208" b="65557"/>
              <a:stretch/>
            </p:blipFill>
            <p:spPr>
              <a:xfrm>
                <a:off x="4455059" y="3762318"/>
                <a:ext cx="848349" cy="184789"/>
              </a:xfrm>
              <a:prstGeom prst="rect">
                <a:avLst/>
              </a:prstGeom>
            </p:spPr>
          </p:pic>
          <p:pic>
            <p:nvPicPr>
              <p:cNvPr id="16" name="圖片 15">
                <a:extLst>
                  <a:ext uri="{FF2B5EF4-FFF2-40B4-BE49-F238E27FC236}">
                    <a16:creationId xmlns:a16="http://schemas.microsoft.com/office/drawing/2014/main" id="{D449A98C-B1DD-A639-38F4-6E09C16076A6}"/>
                  </a:ext>
                </a:extLst>
              </p:cNvPr>
              <p:cNvPicPr>
                <a:picLocks noChangeAspect="1"/>
              </p:cNvPicPr>
              <p:nvPr/>
            </p:nvPicPr>
            <p:blipFill rotWithShape="1">
              <a:blip r:embed="rId9"/>
              <a:srcRect l="7396" t="60802" r="13915" b="25813"/>
              <a:stretch/>
            </p:blipFill>
            <p:spPr>
              <a:xfrm>
                <a:off x="4206373" y="4326519"/>
                <a:ext cx="1069868" cy="181993"/>
              </a:xfrm>
              <a:prstGeom prst="rect">
                <a:avLst/>
              </a:prstGeom>
            </p:spPr>
          </p:pic>
        </p:grpSp>
      </p:grpSp>
      <p:sp>
        <p:nvSpPr>
          <p:cNvPr id="28" name="Freeform 4">
            <a:extLst>
              <a:ext uri="{FF2B5EF4-FFF2-40B4-BE49-F238E27FC236}">
                <a16:creationId xmlns:a16="http://schemas.microsoft.com/office/drawing/2014/main" id="{8E005C3D-E911-C8D8-FC59-B4D4584925BD}"/>
              </a:ext>
            </a:extLst>
          </p:cNvPr>
          <p:cNvSpPr/>
          <p:nvPr/>
        </p:nvSpPr>
        <p:spPr>
          <a:xfrm>
            <a:off x="5967065" y="3044283"/>
            <a:ext cx="5078325" cy="3074635"/>
          </a:xfrm>
          <a:custGeom>
            <a:avLst/>
            <a:gdLst/>
            <a:ahLst/>
            <a:cxnLst/>
            <a:rect l="l" t="t" r="r" b="b"/>
            <a:pathLst>
              <a:path w="827989" h="476177">
                <a:moveTo>
                  <a:pt x="461490" y="0"/>
                </a:moveTo>
                <a:cubicBezTo>
                  <a:pt x="470405" y="0"/>
                  <a:pt x="479374" y="0"/>
                  <a:pt x="488272" y="0"/>
                </a:cubicBezTo>
                <a:cubicBezTo>
                  <a:pt x="559210" y="7882"/>
                  <a:pt x="603543" y="34121"/>
                  <a:pt x="623736" y="77055"/>
                </a:cubicBezTo>
                <a:cubicBezTo>
                  <a:pt x="742003" y="71329"/>
                  <a:pt x="827989" y="152512"/>
                  <a:pt x="775586" y="232189"/>
                </a:cubicBezTo>
                <a:cubicBezTo>
                  <a:pt x="793012" y="248931"/>
                  <a:pt x="807550" y="267659"/>
                  <a:pt x="812800" y="292796"/>
                </a:cubicBezTo>
                <a:cubicBezTo>
                  <a:pt x="812800" y="299996"/>
                  <a:pt x="812800" y="307180"/>
                  <a:pt x="812800" y="314379"/>
                </a:cubicBezTo>
                <a:cubicBezTo>
                  <a:pt x="797154" y="378354"/>
                  <a:pt x="729827" y="421584"/>
                  <a:pt x="619295" y="409946"/>
                </a:cubicBezTo>
                <a:cubicBezTo>
                  <a:pt x="590856" y="442794"/>
                  <a:pt x="540252" y="476177"/>
                  <a:pt x="461507" y="471592"/>
                </a:cubicBezTo>
                <a:cubicBezTo>
                  <a:pt x="420804" y="469436"/>
                  <a:pt x="392488" y="456945"/>
                  <a:pt x="367697" y="441770"/>
                </a:cubicBezTo>
                <a:cubicBezTo>
                  <a:pt x="341584" y="454384"/>
                  <a:pt x="313304" y="464284"/>
                  <a:pt x="272443" y="464393"/>
                </a:cubicBezTo>
                <a:cubicBezTo>
                  <a:pt x="177910" y="464579"/>
                  <a:pt x="114672" y="415982"/>
                  <a:pt x="113139" y="349323"/>
                </a:cubicBezTo>
                <a:cubicBezTo>
                  <a:pt x="52367" y="333729"/>
                  <a:pt x="11206" y="304620"/>
                  <a:pt x="0" y="254811"/>
                </a:cubicBezTo>
                <a:cubicBezTo>
                  <a:pt x="0" y="247612"/>
                  <a:pt x="0" y="240397"/>
                  <a:pt x="0" y="233228"/>
                </a:cubicBezTo>
                <a:cubicBezTo>
                  <a:pt x="12369" y="183871"/>
                  <a:pt x="51292" y="152868"/>
                  <a:pt x="116099" y="139726"/>
                </a:cubicBezTo>
                <a:cubicBezTo>
                  <a:pt x="112205" y="56465"/>
                  <a:pt x="241837" y="4438"/>
                  <a:pt x="348333" y="41119"/>
                </a:cubicBezTo>
                <a:cubicBezTo>
                  <a:pt x="373689" y="22980"/>
                  <a:pt x="409562" y="3196"/>
                  <a:pt x="461490" y="0"/>
                </a:cubicBezTo>
                <a:close/>
              </a:path>
            </a:pathLst>
          </a:custGeom>
          <a:solidFill>
            <a:srgbClr val="FFC1CD"/>
          </a:solidFill>
        </p:spPr>
        <p:txBody>
          <a:bodyPr/>
          <a:lstStyle/>
          <a:p>
            <a:endParaRPr lang="zh-TW" altLang="en-US"/>
          </a:p>
        </p:txBody>
      </p:sp>
      <p:sp>
        <p:nvSpPr>
          <p:cNvPr id="26" name="TextBox 4">
            <a:extLst>
              <a:ext uri="{FF2B5EF4-FFF2-40B4-BE49-F238E27FC236}">
                <a16:creationId xmlns:a16="http://schemas.microsoft.com/office/drawing/2014/main" id="{C4B98B78-643A-4AAF-FE9A-DB539DFAA895}"/>
              </a:ext>
            </a:extLst>
          </p:cNvPr>
          <p:cNvSpPr txBox="1"/>
          <p:nvPr/>
        </p:nvSpPr>
        <p:spPr>
          <a:xfrm>
            <a:off x="6798252" y="3790593"/>
            <a:ext cx="5167077" cy="64819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US" altLang="zh-TW" sz="3200" dirty="0">
                <a:solidFill>
                  <a:srgbClr val="754C28"/>
                </a:solidFill>
                <a:latin typeface="微軟正黑體" panose="020B0604030504040204" pitchFamily="34" charset="-120"/>
                <a:ea typeface="微軟正黑體" panose="020B0604030504040204" pitchFamily="34" charset="-120"/>
              </a:rPr>
              <a:t>CHAPTER 1</a:t>
            </a:r>
            <a:endParaRPr lang="zh-TW" altLang="en-US" sz="3200" dirty="0">
              <a:solidFill>
                <a:srgbClr val="754C28"/>
              </a:solidFill>
              <a:latin typeface="微軟正黑體" panose="020B0604030504040204" pitchFamily="34" charset="-120"/>
              <a:ea typeface="微軟正黑體" panose="020B0604030504040204" pitchFamily="34" charset="-120"/>
            </a:endParaRPr>
          </a:p>
        </p:txBody>
      </p:sp>
      <p:sp>
        <p:nvSpPr>
          <p:cNvPr id="27" name="TextBox 4">
            <a:extLst>
              <a:ext uri="{FF2B5EF4-FFF2-40B4-BE49-F238E27FC236}">
                <a16:creationId xmlns:a16="http://schemas.microsoft.com/office/drawing/2014/main" id="{212B12F4-D6D5-92F3-B4A8-9B64D0DD4DE8}"/>
              </a:ext>
            </a:extLst>
          </p:cNvPr>
          <p:cNvSpPr txBox="1"/>
          <p:nvPr/>
        </p:nvSpPr>
        <p:spPr>
          <a:xfrm>
            <a:off x="7241871" y="4129114"/>
            <a:ext cx="4157183" cy="133690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6600">
                <a:solidFill>
                  <a:srgbClr val="754C28"/>
                </a:solidFill>
                <a:latin typeface="微軟正黑體" panose="020B0604030504040204" pitchFamily="34" charset="-120"/>
                <a:ea typeface="微軟正黑體" panose="020B0604030504040204" pitchFamily="34" charset="-120"/>
              </a:rPr>
              <a:t>時程規劃</a:t>
            </a:r>
            <a:endParaRPr lang="zh-TW" altLang="en-US" sz="66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58762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A0AB5111-D831-01B2-24DA-06AD58072E21}"/>
              </a:ext>
            </a:extLst>
          </p:cNvPr>
          <p:cNvSpPr/>
          <p:nvPr/>
        </p:nvSpPr>
        <p:spPr>
          <a:xfrm>
            <a:off x="568942" y="969748"/>
            <a:ext cx="10883152" cy="233083"/>
          </a:xfrm>
          <a:prstGeom prst="rect">
            <a:avLst/>
          </a:prstGeom>
          <a:solidFill>
            <a:srgbClr val="E3D0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pic>
        <p:nvPicPr>
          <p:cNvPr id="4100" name="Picture 4">
            <a:extLst>
              <a:ext uri="{FF2B5EF4-FFF2-40B4-BE49-F238E27FC236}">
                <a16:creationId xmlns:a16="http://schemas.microsoft.com/office/drawing/2014/main" id="{4F53F5EB-A4EC-EB71-DF29-DE4B5A312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41" y="2299400"/>
            <a:ext cx="6502630" cy="34673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59BAFAF-BCBC-D6BF-8F57-803DF749BD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3643"/>
          <a:stretch/>
        </p:blipFill>
        <p:spPr bwMode="auto">
          <a:xfrm>
            <a:off x="7217264" y="2534542"/>
            <a:ext cx="4241349" cy="26354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4">
            <a:extLst>
              <a:ext uri="{FF2B5EF4-FFF2-40B4-BE49-F238E27FC236}">
                <a16:creationId xmlns:a16="http://schemas.microsoft.com/office/drawing/2014/main" id="{50D0594E-B27C-9476-B1AB-7FDF8A6997BE}"/>
              </a:ext>
            </a:extLst>
          </p:cNvPr>
          <p:cNvSpPr txBox="1"/>
          <p:nvPr/>
        </p:nvSpPr>
        <p:spPr>
          <a:xfrm>
            <a:off x="3170064" y="5974416"/>
            <a:ext cx="1300384" cy="405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000" dirty="0">
                <a:solidFill>
                  <a:srgbClr val="754C28"/>
                </a:solidFill>
                <a:latin typeface="微軟正黑體" panose="020B0604030504040204" pitchFamily="34" charset="-120"/>
                <a:ea typeface="微軟正黑體" panose="020B0604030504040204" pitchFamily="34" charset="-120"/>
              </a:rPr>
              <a:t>整理作者前</a:t>
            </a:r>
            <a:endParaRPr lang="en-US" altLang="zh-TW" sz="2000" dirty="0">
              <a:solidFill>
                <a:srgbClr val="754C28"/>
              </a:solidFill>
              <a:latin typeface="微軟正黑體" panose="020B0604030504040204" pitchFamily="34" charset="-120"/>
              <a:ea typeface="微軟正黑體" panose="020B0604030504040204" pitchFamily="34" charset="-120"/>
            </a:endParaRPr>
          </a:p>
        </p:txBody>
      </p:sp>
      <p:sp>
        <p:nvSpPr>
          <p:cNvPr id="4" name="TextBox 4">
            <a:extLst>
              <a:ext uri="{FF2B5EF4-FFF2-40B4-BE49-F238E27FC236}">
                <a16:creationId xmlns:a16="http://schemas.microsoft.com/office/drawing/2014/main" id="{B715F697-9AE8-D2D8-CDDB-6E4DE2E01138}"/>
              </a:ext>
            </a:extLst>
          </p:cNvPr>
          <p:cNvSpPr txBox="1"/>
          <p:nvPr/>
        </p:nvSpPr>
        <p:spPr>
          <a:xfrm>
            <a:off x="8958786" y="5179303"/>
            <a:ext cx="1312974" cy="405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000" dirty="0">
                <a:solidFill>
                  <a:srgbClr val="754C28"/>
                </a:solidFill>
                <a:latin typeface="微軟正黑體" panose="020B0604030504040204" pitchFamily="34" charset="-120"/>
                <a:ea typeface="微軟正黑體" panose="020B0604030504040204" pitchFamily="34" charset="-120"/>
              </a:rPr>
              <a:t>整理作者後</a:t>
            </a:r>
            <a:endParaRPr lang="en-US" altLang="zh-TW" sz="2000" dirty="0">
              <a:solidFill>
                <a:srgbClr val="754C28"/>
              </a:solidFill>
              <a:latin typeface="微軟正黑體" panose="020B0604030504040204" pitchFamily="34" charset="-120"/>
              <a:ea typeface="微軟正黑體" panose="020B0604030504040204" pitchFamily="34" charset="-120"/>
            </a:endParaRPr>
          </a:p>
        </p:txBody>
      </p:sp>
      <p:sp>
        <p:nvSpPr>
          <p:cNvPr id="9" name="TextBox 4">
            <a:extLst>
              <a:ext uri="{FF2B5EF4-FFF2-40B4-BE49-F238E27FC236}">
                <a16:creationId xmlns:a16="http://schemas.microsoft.com/office/drawing/2014/main" id="{A680754C-3361-2E47-3FE7-3A0721C659A7}"/>
              </a:ext>
            </a:extLst>
          </p:cNvPr>
          <p:cNvSpPr txBox="1"/>
          <p:nvPr/>
        </p:nvSpPr>
        <p:spPr>
          <a:xfrm>
            <a:off x="1483360" y="3366112"/>
            <a:ext cx="1295382"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FF0000"/>
                </a:solidFill>
                <a:latin typeface="微軟正黑體" panose="020B0604030504040204" pitchFamily="34" charset="-120"/>
                <a:ea typeface="微軟正黑體" panose="020B0604030504040204" pitchFamily="34" charset="-120"/>
              </a:rPr>
              <a:t>貼上內容</a:t>
            </a:r>
            <a:endParaRPr lang="en-US" altLang="zh-TW" sz="2400" dirty="0">
              <a:solidFill>
                <a:srgbClr val="FF0000"/>
              </a:solidFill>
              <a:latin typeface="微軟正黑體" panose="020B0604030504040204" pitchFamily="34" charset="-120"/>
              <a:ea typeface="微軟正黑體" panose="020B0604030504040204" pitchFamily="34" charset="-120"/>
            </a:endParaRPr>
          </a:p>
        </p:txBody>
      </p:sp>
      <p:sp>
        <p:nvSpPr>
          <p:cNvPr id="10" name="TextBox 4">
            <a:extLst>
              <a:ext uri="{FF2B5EF4-FFF2-40B4-BE49-F238E27FC236}">
                <a16:creationId xmlns:a16="http://schemas.microsoft.com/office/drawing/2014/main" id="{0B2837C6-6C0D-C225-9612-2B61C6DD9EFD}"/>
              </a:ext>
            </a:extLst>
          </p:cNvPr>
          <p:cNvSpPr txBox="1"/>
          <p:nvPr/>
        </p:nvSpPr>
        <p:spPr>
          <a:xfrm>
            <a:off x="9197995" y="3967025"/>
            <a:ext cx="1377167"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400" dirty="0">
                <a:solidFill>
                  <a:srgbClr val="FF0000"/>
                </a:solidFill>
                <a:latin typeface="微軟正黑體" panose="020B0604030504040204" pitchFamily="34" charset="-120"/>
                <a:ea typeface="微軟正黑體" panose="020B0604030504040204" pitchFamily="34" charset="-120"/>
              </a:rPr>
              <a:t>整理結果</a:t>
            </a:r>
            <a:endParaRPr lang="en-US" altLang="zh-TW" sz="2400" dirty="0">
              <a:solidFill>
                <a:srgbClr val="FF0000"/>
              </a:solidFill>
              <a:latin typeface="微軟正黑體" panose="020B0604030504040204" pitchFamily="34" charset="-120"/>
              <a:ea typeface="微軟正黑體" panose="020B0604030504040204" pitchFamily="34" charset="-120"/>
            </a:endParaRPr>
          </a:p>
        </p:txBody>
      </p:sp>
      <p:sp>
        <p:nvSpPr>
          <p:cNvPr id="6" name="TextBox 3">
            <a:extLst>
              <a:ext uri="{FF2B5EF4-FFF2-40B4-BE49-F238E27FC236}">
                <a16:creationId xmlns:a16="http://schemas.microsoft.com/office/drawing/2014/main" id="{25E977E5-AA78-9B3E-4CFF-2D56D6205BEC}"/>
              </a:ext>
            </a:extLst>
          </p:cNvPr>
          <p:cNvSpPr txBox="1"/>
          <p:nvPr/>
        </p:nvSpPr>
        <p:spPr>
          <a:xfrm>
            <a:off x="568941" y="459658"/>
            <a:ext cx="9702819"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dirty="0">
                <a:solidFill>
                  <a:srgbClr val="754C28"/>
                </a:solidFill>
                <a:latin typeface="微軟正黑體" panose="020B0604030504040204" pitchFamily="34" charset="-120"/>
                <a:ea typeface="微軟正黑體" panose="020B0604030504040204" pitchFamily="34" charset="-120"/>
              </a:rPr>
              <a:t>Wrapped </a:t>
            </a:r>
            <a:r>
              <a:rPr lang="en-US" altLang="zh-TW" sz="4800">
                <a:solidFill>
                  <a:srgbClr val="754C28"/>
                </a:solidFill>
                <a:latin typeface="微軟正黑體" panose="020B0604030504040204" pitchFamily="34" charset="-120"/>
                <a:ea typeface="微軟正黑體" panose="020B0604030504040204" pitchFamily="34" charset="-120"/>
              </a:rPr>
              <a:t>Text Formatter</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(4/4)</a:t>
            </a:r>
            <a:endParaRPr lang="zh-TW" altLang="en-US" sz="4800" dirty="0">
              <a:solidFill>
                <a:srgbClr val="754C28"/>
              </a:solidFill>
              <a:latin typeface="微軟正黑體" panose="020B0604030504040204" pitchFamily="34" charset="-120"/>
              <a:ea typeface="微軟正黑體" panose="020B0604030504040204" pitchFamily="34" charset="-120"/>
            </a:endParaRPr>
          </a:p>
        </p:txBody>
      </p:sp>
      <p:sp>
        <p:nvSpPr>
          <p:cNvPr id="2" name="投影片編號版面配置區 32">
            <a:extLst>
              <a:ext uri="{FF2B5EF4-FFF2-40B4-BE49-F238E27FC236}">
                <a16:creationId xmlns:a16="http://schemas.microsoft.com/office/drawing/2014/main" id="{ECD5579E-75CD-6525-4F64-573089D09EFE}"/>
              </a:ext>
            </a:extLst>
          </p:cNvPr>
          <p:cNvSpPr>
            <a:spLocks noGrp="1"/>
          </p:cNvSpPr>
          <p:nvPr>
            <p:ph type="sldNum" sz="quarter" idx="12"/>
          </p:nvPr>
        </p:nvSpPr>
        <p:spPr>
          <a:xfrm>
            <a:off x="9320463" y="6351671"/>
            <a:ext cx="2743200" cy="365125"/>
          </a:xfrm>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40</a:t>
            </a:fld>
            <a:endParaRPr lang="en-US" sz="2000"/>
          </a:p>
        </p:txBody>
      </p:sp>
      <p:sp>
        <p:nvSpPr>
          <p:cNvPr id="8" name="TextBox 4">
            <a:extLst>
              <a:ext uri="{FF2B5EF4-FFF2-40B4-BE49-F238E27FC236}">
                <a16:creationId xmlns:a16="http://schemas.microsoft.com/office/drawing/2014/main" id="{141FE56D-28C3-B167-CF5C-DC0E00E1F04E}"/>
              </a:ext>
            </a:extLst>
          </p:cNvPr>
          <p:cNvSpPr txBox="1"/>
          <p:nvPr/>
        </p:nvSpPr>
        <p:spPr>
          <a:xfrm>
            <a:off x="568942" y="1395527"/>
            <a:ext cx="4287730" cy="567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14350" indent="-514350">
              <a:lnSpc>
                <a:spcPct val="150000"/>
              </a:lnSpc>
              <a:buFont typeface="+mj-lt"/>
              <a:buAutoNum type="arabicPeriod" startAt="2"/>
            </a:pPr>
            <a:r>
              <a:rPr lang="zh-TW" altLang="en-US" sz="2800" b="1">
                <a:solidFill>
                  <a:srgbClr val="754C28"/>
                </a:solidFill>
                <a:latin typeface="微軟正黑體"/>
                <a:ea typeface="微軟正黑體"/>
              </a:rPr>
              <a:t>整理作者</a:t>
            </a:r>
          </a:p>
        </p:txBody>
      </p:sp>
    </p:spTree>
    <p:extLst>
      <p:ext uri="{BB962C8B-B14F-4D97-AF65-F5344CB8AC3E}">
        <p14:creationId xmlns:p14="http://schemas.microsoft.com/office/powerpoint/2010/main" val="830026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18">
            <a:extLst>
              <a:ext uri="{FF2B5EF4-FFF2-40B4-BE49-F238E27FC236}">
                <a16:creationId xmlns:a16="http://schemas.microsoft.com/office/drawing/2014/main" id="{0CA8BFED-525D-E1EF-3EB7-A447D02D30E4}"/>
              </a:ext>
            </a:extLst>
          </p:cNvPr>
          <p:cNvSpPr/>
          <p:nvPr/>
        </p:nvSpPr>
        <p:spPr>
          <a:xfrm rot="820172">
            <a:off x="8084984" y="3614348"/>
            <a:ext cx="2202601" cy="1405660"/>
          </a:xfrm>
          <a:custGeom>
            <a:avLst/>
            <a:gdLst/>
            <a:ahLst/>
            <a:cxnLst/>
            <a:rect l="l" t="t" r="r" b="b"/>
            <a:pathLst>
              <a:path w="1830257" h="1168037">
                <a:moveTo>
                  <a:pt x="0" y="0"/>
                </a:moveTo>
                <a:lnTo>
                  <a:pt x="1830257" y="0"/>
                </a:lnTo>
                <a:lnTo>
                  <a:pt x="1830257" y="1168037"/>
                </a:lnTo>
                <a:lnTo>
                  <a:pt x="0" y="1168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5" name="Freeform 18">
            <a:extLst>
              <a:ext uri="{FF2B5EF4-FFF2-40B4-BE49-F238E27FC236}">
                <a16:creationId xmlns:a16="http://schemas.microsoft.com/office/drawing/2014/main" id="{2DD9FFFE-3E2A-BA0D-2812-DB70BF7C508F}"/>
              </a:ext>
            </a:extLst>
          </p:cNvPr>
          <p:cNvSpPr/>
          <p:nvPr/>
        </p:nvSpPr>
        <p:spPr>
          <a:xfrm rot="19196101">
            <a:off x="2120095" y="3785140"/>
            <a:ext cx="2202601" cy="1405660"/>
          </a:xfrm>
          <a:custGeom>
            <a:avLst/>
            <a:gdLst/>
            <a:ahLst/>
            <a:cxnLst/>
            <a:rect l="l" t="t" r="r" b="b"/>
            <a:pathLst>
              <a:path w="1830257" h="1168037">
                <a:moveTo>
                  <a:pt x="0" y="0"/>
                </a:moveTo>
                <a:lnTo>
                  <a:pt x="1830257" y="0"/>
                </a:lnTo>
                <a:lnTo>
                  <a:pt x="1830257" y="1168037"/>
                </a:lnTo>
                <a:lnTo>
                  <a:pt x="0" y="11680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 name="Freeform 2"/>
          <p:cNvSpPr/>
          <p:nvPr/>
        </p:nvSpPr>
        <p:spPr>
          <a:xfrm>
            <a:off x="0" y="0"/>
            <a:ext cx="12198350" cy="6858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3" name="Freeform 3"/>
          <p:cNvSpPr/>
          <p:nvPr/>
        </p:nvSpPr>
        <p:spPr>
          <a:xfrm flipH="1">
            <a:off x="413473" y="253712"/>
            <a:ext cx="11365054" cy="6382142"/>
          </a:xfrm>
          <a:custGeom>
            <a:avLst/>
            <a:gdLst/>
            <a:ahLst/>
            <a:cxnLst/>
            <a:rect l="l" t="t" r="r" b="b"/>
            <a:pathLst>
              <a:path w="17047581" h="9573213">
                <a:moveTo>
                  <a:pt x="17047582" y="0"/>
                </a:moveTo>
                <a:lnTo>
                  <a:pt x="0" y="0"/>
                </a:lnTo>
                <a:lnTo>
                  <a:pt x="0" y="9573213"/>
                </a:lnTo>
                <a:lnTo>
                  <a:pt x="17047582" y="9573213"/>
                </a:lnTo>
                <a:lnTo>
                  <a:pt x="1704758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3" name="Freeform 13"/>
          <p:cNvSpPr/>
          <p:nvPr/>
        </p:nvSpPr>
        <p:spPr>
          <a:xfrm>
            <a:off x="4212075" y="-669063"/>
            <a:ext cx="3774199" cy="1338125"/>
          </a:xfrm>
          <a:custGeom>
            <a:avLst/>
            <a:gdLst/>
            <a:ahLst/>
            <a:cxnLst/>
            <a:rect l="l" t="t" r="r" b="b"/>
            <a:pathLst>
              <a:path w="5661298" h="2007187">
                <a:moveTo>
                  <a:pt x="0" y="0"/>
                </a:moveTo>
                <a:lnTo>
                  <a:pt x="5661299" y="0"/>
                </a:lnTo>
                <a:lnTo>
                  <a:pt x="5661299" y="2007188"/>
                </a:lnTo>
                <a:lnTo>
                  <a:pt x="0" y="20071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5" name="投影片編號版面配置區 14">
            <a:extLst>
              <a:ext uri="{FF2B5EF4-FFF2-40B4-BE49-F238E27FC236}">
                <a16:creationId xmlns:a16="http://schemas.microsoft.com/office/drawing/2014/main" id="{F61EC470-E388-86C5-8298-F140C54F1FE4}"/>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41</a:t>
            </a:fld>
            <a:endParaRPr lang="en-US" sz="2000" dirty="0"/>
          </a:p>
        </p:txBody>
      </p:sp>
      <p:sp>
        <p:nvSpPr>
          <p:cNvPr id="19" name="TextBox 4">
            <a:extLst>
              <a:ext uri="{FF2B5EF4-FFF2-40B4-BE49-F238E27FC236}">
                <a16:creationId xmlns:a16="http://schemas.microsoft.com/office/drawing/2014/main" id="{4CD3B83E-8ED6-26FF-7DF4-19FB0140E99F}"/>
              </a:ext>
            </a:extLst>
          </p:cNvPr>
          <p:cNvSpPr txBox="1"/>
          <p:nvPr/>
        </p:nvSpPr>
        <p:spPr>
          <a:xfrm>
            <a:off x="1326062" y="1064532"/>
            <a:ext cx="9889626" cy="12134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800" dirty="0">
                <a:solidFill>
                  <a:srgbClr val="754C28"/>
                </a:solidFill>
                <a:latin typeface="微軟正黑體" panose="020B0604030504040204" pitchFamily="34" charset="-120"/>
                <a:ea typeface="微軟正黑體" panose="020B0604030504040204" pitchFamily="34" charset="-120"/>
              </a:rPr>
              <a:t>雖然中途遇到了很多挑戰，但透過各式各樣的小工具的幫忙，小賴最終成功完成了他的論文，真是可喜可賀～</a:t>
            </a:r>
            <a:endParaRPr lang="en-US" altLang="zh-TW" sz="2800" dirty="0">
              <a:solidFill>
                <a:srgbClr val="754C28"/>
              </a:solidFill>
              <a:latin typeface="微軟正黑體" panose="020B0604030504040204" pitchFamily="34" charset="-120"/>
              <a:ea typeface="微軟正黑體" panose="020B0604030504040204" pitchFamily="34" charset="-120"/>
            </a:endParaRPr>
          </a:p>
        </p:txBody>
      </p:sp>
      <p:pic>
        <p:nvPicPr>
          <p:cNvPr id="18" name="圖片 17">
            <a:extLst>
              <a:ext uri="{FF2B5EF4-FFF2-40B4-BE49-F238E27FC236}">
                <a16:creationId xmlns:a16="http://schemas.microsoft.com/office/drawing/2014/main" id="{ECD9094F-879E-8CB6-F968-021FE56D08BD}"/>
              </a:ext>
            </a:extLst>
          </p:cNvPr>
          <p:cNvPicPr>
            <a:picLocks noChangeAspect="1"/>
          </p:cNvPicPr>
          <p:nvPr/>
        </p:nvPicPr>
        <p:blipFill>
          <a:blip r:embed="rId10"/>
          <a:stretch>
            <a:fillRect/>
          </a:stretch>
        </p:blipFill>
        <p:spPr>
          <a:xfrm>
            <a:off x="7218288" y="2519475"/>
            <a:ext cx="3997400" cy="3997400"/>
          </a:xfrm>
          <a:prstGeom prst="rect">
            <a:avLst/>
          </a:prstGeom>
        </p:spPr>
      </p:pic>
      <p:pic>
        <p:nvPicPr>
          <p:cNvPr id="21" name="圖片 20">
            <a:extLst>
              <a:ext uri="{FF2B5EF4-FFF2-40B4-BE49-F238E27FC236}">
                <a16:creationId xmlns:a16="http://schemas.microsoft.com/office/drawing/2014/main" id="{09581A6F-375D-1051-48A9-19BA3364B336}"/>
              </a:ext>
            </a:extLst>
          </p:cNvPr>
          <p:cNvPicPr>
            <a:picLocks noChangeAspect="1"/>
          </p:cNvPicPr>
          <p:nvPr/>
        </p:nvPicPr>
        <p:blipFill>
          <a:blip r:embed="rId11"/>
          <a:stretch>
            <a:fillRect/>
          </a:stretch>
        </p:blipFill>
        <p:spPr>
          <a:xfrm>
            <a:off x="1773773" y="2789427"/>
            <a:ext cx="3207445" cy="3207445"/>
          </a:xfrm>
          <a:prstGeom prst="rect">
            <a:avLst/>
          </a:prstGeom>
        </p:spPr>
      </p:pic>
      <p:pic>
        <p:nvPicPr>
          <p:cNvPr id="23" name="圖片 22">
            <a:extLst>
              <a:ext uri="{FF2B5EF4-FFF2-40B4-BE49-F238E27FC236}">
                <a16:creationId xmlns:a16="http://schemas.microsoft.com/office/drawing/2014/main" id="{3985B000-7B99-7EB1-0966-67A089133357}"/>
              </a:ext>
            </a:extLst>
          </p:cNvPr>
          <p:cNvPicPr>
            <a:picLocks noChangeAspect="1"/>
          </p:cNvPicPr>
          <p:nvPr/>
        </p:nvPicPr>
        <p:blipFill>
          <a:blip r:embed="rId12"/>
          <a:stretch>
            <a:fillRect/>
          </a:stretch>
        </p:blipFill>
        <p:spPr>
          <a:xfrm>
            <a:off x="4691960" y="2839043"/>
            <a:ext cx="3157829" cy="3157829"/>
          </a:xfrm>
          <a:prstGeom prst="rect">
            <a:avLst/>
          </a:prstGeom>
        </p:spPr>
      </p:pic>
      <p:sp>
        <p:nvSpPr>
          <p:cNvPr id="28" name="TextBox 4">
            <a:extLst>
              <a:ext uri="{FF2B5EF4-FFF2-40B4-BE49-F238E27FC236}">
                <a16:creationId xmlns:a16="http://schemas.microsoft.com/office/drawing/2014/main" id="{1D1D0DE7-69BA-2AB1-A663-F672607B6D6C}"/>
              </a:ext>
            </a:extLst>
          </p:cNvPr>
          <p:cNvSpPr txBox="1"/>
          <p:nvPr/>
        </p:nvSpPr>
        <p:spPr>
          <a:xfrm>
            <a:off x="9357495" y="5793468"/>
            <a:ext cx="1476132" cy="56714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en-US" altLang="zh-TW" sz="2800" dirty="0">
                <a:solidFill>
                  <a:srgbClr val="754C28"/>
                </a:solidFill>
                <a:latin typeface="微軟正黑體" panose="020B0604030504040204" pitchFamily="34" charset="-120"/>
                <a:ea typeface="微軟正黑體" panose="020B0604030504040204" pitchFamily="34" charset="-120"/>
              </a:rPr>
              <a:t>The End</a:t>
            </a:r>
          </a:p>
        </p:txBody>
      </p:sp>
    </p:spTree>
    <p:extLst>
      <p:ext uri="{BB962C8B-B14F-4D97-AF65-F5344CB8AC3E}">
        <p14:creationId xmlns:p14="http://schemas.microsoft.com/office/powerpoint/2010/main" val="125811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0" presetClass="path" presetSubtype="0" accel="50000" decel="50000" fill="hold" nodeType="withEffect">
                                  <p:stCondLst>
                                    <p:cond delay="0"/>
                                  </p:stCondLst>
                                  <p:childTnLst>
                                    <p:animMotion origin="layout" path="M 0.01042 0.00902 L -0.2306 0.01551 " pathEditMode="relative" ptsTypes="AA">
                                      <p:cBhvr>
                                        <p:cTn id="9" dur="2000" fill="hold"/>
                                        <p:tgtEl>
                                          <p:spTgt spid="18"/>
                                        </p:tgtEl>
                                        <p:attrNameLst>
                                          <p:attrName>ppt_x</p:attrName>
                                          <p:attrName>ppt_y</p:attrName>
                                        </p:attrNameLst>
                                      </p:cBhvr>
                                    </p:animMotion>
                                  </p:childTnLst>
                                </p:cTn>
                              </p:par>
                            </p:childTnLst>
                          </p:cTn>
                        </p:par>
                        <p:par>
                          <p:cTn id="10" fill="hold">
                            <p:stCondLst>
                              <p:cond delay="2000"/>
                            </p:stCondLst>
                            <p:childTnLst>
                              <p:par>
                                <p:cTn id="11" presetID="10" presetClass="exit" presetSubtype="0" fill="hold" nodeType="after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0" presetClass="path" presetSubtype="0" accel="50000" decel="50000" fill="hold" nodeType="withEffect">
                                  <p:stCondLst>
                                    <p:cond delay="0"/>
                                  </p:stCondLst>
                                  <p:childTnLst>
                                    <p:animMotion origin="layout" path="M 0.02774 -0.02176 L 0.25274 7.40741E-7 " pathEditMode="relative" ptsTypes="AA">
                                      <p:cBhvr>
                                        <p:cTn id="19" dur="2000" fill="hold"/>
                                        <p:tgtEl>
                                          <p:spTgt spid="21"/>
                                        </p:tgtEl>
                                        <p:attrNameLst>
                                          <p:attrName>ppt_x</p:attrName>
                                          <p:attrName>ppt_y</p:attrName>
                                        </p:attrNameLst>
                                      </p:cBhvr>
                                    </p:animMotion>
                                  </p:childTnLst>
                                </p:cTn>
                              </p:par>
                            </p:childTnLst>
                          </p:cTn>
                        </p:par>
                        <p:par>
                          <p:cTn id="20" fill="hold">
                            <p:stCondLst>
                              <p:cond delay="4500"/>
                            </p:stCondLst>
                            <p:childTnLst>
                              <p:par>
                                <p:cTn id="21" presetID="10" presetClass="exit" presetSubtype="0" fill="hold" nodeType="after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childTnLst>
                          </p:cTn>
                        </p:par>
                        <p:par>
                          <p:cTn id="24" fill="hold">
                            <p:stCondLst>
                              <p:cond delay="5000"/>
                            </p:stCondLst>
                            <p:childTnLst>
                              <p:par>
                                <p:cTn id="25" presetID="23" presetClass="entr" presetSubtype="16"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750" fill="hold"/>
                                        <p:tgtEl>
                                          <p:spTgt spid="23"/>
                                        </p:tgtEl>
                                        <p:attrNameLst>
                                          <p:attrName>ppt_w</p:attrName>
                                        </p:attrNameLst>
                                      </p:cBhvr>
                                      <p:tavLst>
                                        <p:tav tm="0">
                                          <p:val>
                                            <p:fltVal val="0"/>
                                          </p:val>
                                        </p:tav>
                                        <p:tav tm="100000">
                                          <p:val>
                                            <p:strVal val="#ppt_w"/>
                                          </p:val>
                                        </p:tav>
                                      </p:tavLst>
                                    </p:anim>
                                    <p:anim calcmode="lin" valueType="num">
                                      <p:cBhvr>
                                        <p:cTn id="28" dur="750" fill="hold"/>
                                        <p:tgtEl>
                                          <p:spTgt spid="23"/>
                                        </p:tgtEl>
                                        <p:attrNameLst>
                                          <p:attrName>ppt_h</p:attrName>
                                        </p:attrNameLst>
                                      </p:cBhvr>
                                      <p:tavLst>
                                        <p:tav tm="0">
                                          <p:val>
                                            <p:fltVal val="0"/>
                                          </p:val>
                                        </p:tav>
                                        <p:tav tm="100000">
                                          <p:val>
                                            <p:strVal val="#ppt_h"/>
                                          </p:val>
                                        </p:tav>
                                      </p:tavLst>
                                    </p:anim>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5750"/>
                            </p:stCondLst>
                            <p:childTnLst>
                              <p:par>
                                <p:cTn id="33" presetID="31"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 calcmode="lin" valueType="num">
                                      <p:cBhvr>
                                        <p:cTn id="37" dur="500" fill="hold"/>
                                        <p:tgtEl>
                                          <p:spTgt spid="24"/>
                                        </p:tgtEl>
                                        <p:attrNameLst>
                                          <p:attrName>style.rotation</p:attrName>
                                        </p:attrNameLst>
                                      </p:cBhvr>
                                      <p:tavLst>
                                        <p:tav tm="0">
                                          <p:val>
                                            <p:fltVal val="90"/>
                                          </p:val>
                                        </p:tav>
                                        <p:tav tm="100000">
                                          <p:val>
                                            <p:fltVal val="0"/>
                                          </p:val>
                                        </p:tav>
                                      </p:tavLst>
                                    </p:anim>
                                    <p:animEffect transition="in" filter="fade">
                                      <p:cBhvr>
                                        <p:cTn id="38" dur="500"/>
                                        <p:tgtEl>
                                          <p:spTgt spid="24"/>
                                        </p:tgtEl>
                                      </p:cBhvr>
                                    </p:animEffect>
                                  </p:childTnLst>
                                </p:cTn>
                              </p:par>
                            </p:childTnLst>
                          </p:cTn>
                        </p:par>
                        <p:par>
                          <p:cTn id="39" fill="hold">
                            <p:stCondLst>
                              <p:cond delay="6250"/>
                            </p:stCondLst>
                            <p:childTnLst>
                              <p:par>
                                <p:cTn id="40" presetID="31"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 calcmode="lin" valueType="num">
                                      <p:cBhvr>
                                        <p:cTn id="44" dur="500" fill="hold"/>
                                        <p:tgtEl>
                                          <p:spTgt spid="25"/>
                                        </p:tgtEl>
                                        <p:attrNameLst>
                                          <p:attrName>style.rotation</p:attrName>
                                        </p:attrNameLst>
                                      </p:cBhvr>
                                      <p:tavLst>
                                        <p:tav tm="0">
                                          <p:val>
                                            <p:fltVal val="90"/>
                                          </p:val>
                                        </p:tav>
                                        <p:tav tm="100000">
                                          <p:val>
                                            <p:fltVal val="0"/>
                                          </p:val>
                                        </p:tav>
                                      </p:tavLst>
                                    </p:anim>
                                    <p:animEffect transition="in" filter="fade">
                                      <p:cBhvr>
                                        <p:cTn id="45" dur="500"/>
                                        <p:tgtEl>
                                          <p:spTgt spid="25"/>
                                        </p:tgtEl>
                                      </p:cBhvr>
                                    </p:animEffect>
                                  </p:childTnLst>
                                </p:cTn>
                              </p:par>
                            </p:childTnLst>
                          </p:cTn>
                        </p:par>
                        <p:par>
                          <p:cTn id="46" fill="hold">
                            <p:stCondLst>
                              <p:cond delay="6750"/>
                            </p:stCondLst>
                            <p:childTnLst>
                              <p:par>
                                <p:cTn id="47" presetID="22" presetClass="entr" presetSubtype="8"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5">
            <a:extLst>
              <a:ext uri="{FF2B5EF4-FFF2-40B4-BE49-F238E27FC236}">
                <a16:creationId xmlns:a16="http://schemas.microsoft.com/office/drawing/2014/main" id="{65D7F388-55D4-CC70-7CCE-71C51CBE70CB}"/>
              </a:ext>
            </a:extLst>
          </p:cNvPr>
          <p:cNvSpPr txBox="1"/>
          <p:nvPr/>
        </p:nvSpPr>
        <p:spPr>
          <a:xfrm>
            <a:off x="2812961" y="381000"/>
            <a:ext cx="6566073" cy="72669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700"/>
              </a:lnSpc>
            </a:pPr>
            <a:r>
              <a:rPr lang="zh-TW" altLang="en-US" sz="4800" dirty="0">
                <a:solidFill>
                  <a:srgbClr val="754C28"/>
                </a:solidFill>
                <a:latin typeface="微軟正黑體" panose="020B0604030504040204" pitchFamily="34" charset="-120"/>
                <a:ea typeface="微軟正黑體" panose="020B0604030504040204" pitchFamily="34" charset="-120"/>
              </a:rPr>
              <a:t>參考資料</a:t>
            </a:r>
            <a:endParaRPr lang="en-US" sz="6333" dirty="0">
              <a:solidFill>
                <a:srgbClr val="754C28"/>
              </a:solidFill>
              <a:latin typeface="微軟正黑體" panose="020B0604030504040204" pitchFamily="34" charset="-120"/>
              <a:ea typeface="微軟正黑體" panose="020B0604030504040204" pitchFamily="34" charset="-120"/>
            </a:endParaRPr>
          </a:p>
        </p:txBody>
      </p:sp>
      <p:sp>
        <p:nvSpPr>
          <p:cNvPr id="31" name="TextBox 4">
            <a:extLst>
              <a:ext uri="{FF2B5EF4-FFF2-40B4-BE49-F238E27FC236}">
                <a16:creationId xmlns:a16="http://schemas.microsoft.com/office/drawing/2014/main" id="{FAAFB00D-5785-81F9-1664-43B3AF0A0B6E}"/>
              </a:ext>
            </a:extLst>
          </p:cNvPr>
          <p:cNvSpPr txBox="1"/>
          <p:nvPr/>
        </p:nvSpPr>
        <p:spPr>
          <a:xfrm>
            <a:off x="774698" y="1273878"/>
            <a:ext cx="11128544" cy="539673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1800" b="1" dirty="0">
                <a:solidFill>
                  <a:srgbClr val="754C28"/>
                </a:solidFill>
                <a:latin typeface="微軟正黑體" panose="020B0604030504040204" pitchFamily="34" charset="-120"/>
                <a:ea typeface="微軟正黑體" panose="020B0604030504040204" pitchFamily="34" charset="-120"/>
              </a:rPr>
              <a:t>規劃時程</a:t>
            </a:r>
            <a:endParaRPr lang="en-US" altLang="zh-TW" sz="1800" b="1" dirty="0">
              <a:solidFill>
                <a:srgbClr val="754C28"/>
              </a:solidFill>
              <a:latin typeface="微軟正黑體" panose="020B0604030504040204" pitchFamily="34" charset="-120"/>
              <a:ea typeface="微軟正黑體" panose="020B0604030504040204" pitchFamily="34" charset="-120"/>
            </a:endParaRPr>
          </a:p>
          <a:p>
            <a:pPr marL="609585" lvl="1" indent="-304815">
              <a:lnSpc>
                <a:spcPct val="150000"/>
              </a:lnSpc>
              <a:buFont typeface="Arial" panose="020B0604020202020204" pitchFamily="34" charset="0"/>
              <a:buChar char="•"/>
            </a:pPr>
            <a:r>
              <a:rPr lang="zh-TW" altLang="en-US" sz="1800" dirty="0">
                <a:solidFill>
                  <a:srgbClr val="754C28"/>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用 </a:t>
            </a:r>
            <a:r>
              <a:rPr lang="en-US" altLang="zh-TW" sz="1800" dirty="0">
                <a:solidFill>
                  <a:srgbClr val="754C28"/>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Google </a:t>
            </a:r>
            <a:r>
              <a:rPr lang="zh-TW" altLang="en-US" sz="1800" dirty="0">
                <a:solidFill>
                  <a:srgbClr val="754C28"/>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試算表製作甘特圖！範本直接套用與自動排</a:t>
            </a:r>
            <a:r>
              <a:rPr lang="zh-TW" altLang="en-US" sz="1800">
                <a:solidFill>
                  <a:srgbClr val="754C28"/>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程教學</a:t>
            </a:r>
            <a:endParaRPr lang="en-US" altLang="zh-TW" sz="1800">
              <a:solidFill>
                <a:srgbClr val="754C28"/>
              </a:solidFill>
              <a:latin typeface="微軟正黑體" panose="020B0604030504040204" pitchFamily="34" charset="-120"/>
              <a:ea typeface="微軟正黑體" panose="020B0604030504040204" pitchFamily="34" charset="-120"/>
            </a:endParaRPr>
          </a:p>
          <a:p>
            <a:pPr marL="609585" lvl="1" indent="-304815">
              <a:lnSpc>
                <a:spcPct val="150000"/>
              </a:lnSpc>
              <a:buFont typeface="Arial" panose="020B0604020202020204" pitchFamily="34" charset="0"/>
              <a:buChar char="•"/>
            </a:pPr>
            <a:r>
              <a:rPr lang="zh-TW" altLang="en-US" sz="1800">
                <a:solidFill>
                  <a:srgbClr val="754C28"/>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還在手繪甘特圖？計畫一調整整張圖重畫？來讓你腦洞大開吧！</a:t>
            </a:r>
            <a:endParaRPr lang="en-US" altLang="zh-TW" sz="1800">
              <a:solidFill>
                <a:srgbClr val="754C28"/>
              </a:solidFill>
              <a:latin typeface="微軟正黑體" panose="020B0604030504040204" pitchFamily="34" charset="-120"/>
              <a:ea typeface="微軟正黑體" panose="020B0604030504040204" pitchFamily="34" charset="-120"/>
            </a:endParaRPr>
          </a:p>
          <a:p>
            <a:pPr>
              <a:lnSpc>
                <a:spcPct val="150000"/>
              </a:lnSpc>
            </a:pPr>
            <a:endParaRPr lang="en-US" altLang="zh-TW" sz="1000" dirty="0">
              <a:solidFill>
                <a:srgbClr val="754C28"/>
              </a:solidFill>
              <a:latin typeface="微軟正黑體" panose="020B0604030504040204" pitchFamily="34" charset="-120"/>
              <a:ea typeface="微軟正黑體" panose="020B0604030504040204" pitchFamily="34" charset="-120"/>
            </a:endParaRPr>
          </a:p>
          <a:p>
            <a:pPr>
              <a:lnSpc>
                <a:spcPct val="150000"/>
              </a:lnSpc>
            </a:pPr>
            <a:r>
              <a:rPr lang="zh-TW" altLang="en-US" sz="1800" b="1" dirty="0">
                <a:solidFill>
                  <a:srgbClr val="754C28"/>
                </a:solidFill>
                <a:latin typeface="微軟正黑體" panose="020B0604030504040204" pitchFamily="34" charset="-120"/>
                <a:ea typeface="微軟正黑體" panose="020B0604030504040204" pitchFamily="34" charset="-120"/>
              </a:rPr>
              <a:t>尋找文獻資料</a:t>
            </a:r>
            <a:endParaRPr lang="en-US" altLang="zh-TW" sz="1800" b="1" dirty="0">
              <a:solidFill>
                <a:srgbClr val="754C28"/>
              </a:solidFill>
              <a:latin typeface="微軟正黑體" panose="020B0604030504040204" pitchFamily="34" charset="-120"/>
              <a:ea typeface="微軟正黑體" panose="020B0604030504040204" pitchFamily="34" charset="-120"/>
            </a:endParaRPr>
          </a:p>
          <a:p>
            <a:pPr marL="609585" lvl="1" indent="-304815">
              <a:lnSpc>
                <a:spcPct val="150000"/>
              </a:lnSpc>
              <a:buFont typeface="Arial" panose="020B0604020202020204" pitchFamily="34" charset="0"/>
              <a:buChar char="•"/>
            </a:pPr>
            <a:r>
              <a:rPr lang="zh-TW" altLang="en-US" sz="1800" dirty="0">
                <a:solidFill>
                  <a:srgbClr val="754C28"/>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臺灣博碩士論文知識加值系統</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a:lnSpc>
                <a:spcPct val="150000"/>
              </a:lnSpc>
            </a:pPr>
            <a:endParaRPr lang="en-US" altLang="zh-TW" sz="1000" dirty="0">
              <a:solidFill>
                <a:srgbClr val="754C28"/>
              </a:solidFill>
              <a:latin typeface="微軟正黑體" panose="020B0604030504040204" pitchFamily="34" charset="-120"/>
              <a:ea typeface="微軟正黑體" panose="020B0604030504040204" pitchFamily="34" charset="-120"/>
            </a:endParaRPr>
          </a:p>
          <a:p>
            <a:pPr>
              <a:lnSpc>
                <a:spcPct val="150000"/>
              </a:lnSpc>
            </a:pPr>
            <a:r>
              <a:rPr lang="zh-TW" altLang="en-US" sz="1800" b="1" dirty="0">
                <a:solidFill>
                  <a:srgbClr val="754C28"/>
                </a:solidFill>
                <a:latin typeface="微軟正黑體" panose="020B0604030504040204" pitchFamily="34" charset="-120"/>
                <a:ea typeface="微軟正黑體" panose="020B0604030504040204" pitchFamily="34" charset="-120"/>
              </a:rPr>
              <a:t>文獻資料整理</a:t>
            </a:r>
            <a:endParaRPr lang="en-US" altLang="zh-TW" sz="1800" b="1"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EndNote</a:t>
            </a:r>
            <a:r>
              <a:rPr lang="zh-TW" altLang="en-US"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en-US" altLang="zh-TW"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Mendeley</a:t>
            </a:r>
            <a:r>
              <a:rPr lang="zh-TW" altLang="en-US"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a:t>
            </a:r>
            <a:r>
              <a:rPr lang="en-US" altLang="zh-TW"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Zotero</a:t>
            </a:r>
            <a:r>
              <a:rPr lang="zh-TW" altLang="en-US" sz="1800" dirty="0">
                <a:solidFill>
                  <a:srgbClr val="754C28"/>
                </a:solidFill>
                <a:latin typeface="微軟正黑體" panose="020B0604030504040204" pitchFamily="34" charset="-120"/>
                <a:ea typeface="微軟正黑體" panose="020B0604030504040204" pitchFamily="34" charset="-120"/>
                <a:hlinkClick r:id="rId6">
                  <a:extLst>
                    <a:ext uri="{A12FA001-AC4F-418D-AE19-62706E023703}">
                      <ahyp:hlinkClr xmlns:ahyp="http://schemas.microsoft.com/office/drawing/2018/hyperlinkcolor" val="tx"/>
                    </a:ext>
                  </a:extLst>
                </a:hlinkClick>
              </a:rPr>
              <a:t>書目管理軟體速配指南</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1800" dirty="0">
                <a:solidFill>
                  <a:srgbClr val="754C28"/>
                </a:solidFill>
                <a:latin typeface="微軟正黑體" panose="020B0604030504040204" pitchFamily="34" charset="-120"/>
                <a:ea typeface="微軟正黑體" panose="020B0604030504040204" pitchFamily="34" charset="-120"/>
                <a:hlinkClick r:id="rId7">
                  <a:extLst>
                    <a:ext uri="{A12FA001-AC4F-418D-AE19-62706E023703}">
                      <ahyp:hlinkClr xmlns:ahyp="http://schemas.microsoft.com/office/drawing/2018/hyperlinkcolor" val="tx"/>
                    </a:ext>
                  </a:extLst>
                </a:hlinkClick>
              </a:rPr>
              <a:t>Comparison Chart</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533381" lvl="1" indent="-228611" defTabSz="609630">
              <a:lnSpc>
                <a:spcPct val="150000"/>
              </a:lnSpc>
              <a:buFont typeface="Arial" panose="020B0604020202020204" pitchFamily="34" charset="0"/>
              <a:buChar char="•"/>
              <a:defRPr/>
            </a:pPr>
            <a:r>
              <a:rPr lang="en-US" altLang="zh-TW" sz="1800" dirty="0">
                <a:solidFill>
                  <a:srgbClr val="754C28"/>
                </a:solidFill>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Mendeley</a:t>
            </a:r>
            <a:r>
              <a:rPr lang="zh-TW" altLang="en-US" sz="1800" dirty="0">
                <a:solidFill>
                  <a:srgbClr val="754C28"/>
                </a:solidFill>
                <a:latin typeface="微軟正黑體" panose="020B0604030504040204" pitchFamily="34" charset="-120"/>
                <a:ea typeface="微軟正黑體" panose="020B0604030504040204" pitchFamily="34" charset="-120"/>
                <a:hlinkClick r:id="rId8">
                  <a:extLst>
                    <a:ext uri="{A12FA001-AC4F-418D-AE19-62706E023703}">
                      <ahyp:hlinkClr xmlns:ahyp="http://schemas.microsoft.com/office/drawing/2018/hyperlinkcolor" val="tx"/>
                    </a:ext>
                  </a:extLst>
                </a:hlinkClick>
              </a:rPr>
              <a:t>書目管理軟體</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1800" dirty="0">
                <a:solidFill>
                  <a:srgbClr val="754C28"/>
                </a:solidFill>
                <a:latin typeface="微軟正黑體" panose="020B0604030504040204" pitchFamily="34" charset="-120"/>
                <a:ea typeface="微軟正黑體" panose="020B0604030504040204" pitchFamily="34" charset="-120"/>
                <a:hlinkClick r:id="rId9">
                  <a:extLst>
                    <a:ext uri="{A12FA001-AC4F-418D-AE19-62706E023703}">
                      <ahyp:hlinkClr xmlns:ahyp="http://schemas.microsoft.com/office/drawing/2018/hyperlinkcolor" val="tx"/>
                    </a:ext>
                  </a:extLst>
                </a:hlinkClick>
              </a:rPr>
              <a:t>Zotero </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1800" dirty="0">
                <a:solidFill>
                  <a:srgbClr val="754C28"/>
                </a:solidFill>
                <a:latin typeface="微軟正黑體" panose="020B0604030504040204" pitchFamily="34" charset="-120"/>
                <a:ea typeface="微軟正黑體" panose="020B0604030504040204" pitchFamily="34" charset="-120"/>
                <a:hlinkClick r:id="rId10">
                  <a:extLst>
                    <a:ext uri="{A12FA001-AC4F-418D-AE19-62706E023703}">
                      <ahyp:hlinkClr xmlns:ahyp="http://schemas.microsoft.com/office/drawing/2018/hyperlinkcolor" val="tx"/>
                    </a:ext>
                  </a:extLst>
                </a:hlinkClick>
              </a:rPr>
              <a:t>EndNote </a:t>
            </a:r>
            <a:endParaRPr lang="en-US" altLang="zh-TW" sz="18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zh-TW" altLang="en-US"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善用</a:t>
            </a:r>
            <a:r>
              <a:rPr lang="en-US" altLang="zh-TW"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Word</a:t>
            </a:r>
            <a:r>
              <a:rPr lang="zh-TW" altLang="en-US"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與</a:t>
            </a:r>
            <a:r>
              <a:rPr lang="en-US" altLang="zh-TW"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EndNote</a:t>
            </a:r>
            <a:r>
              <a:rPr lang="zh-TW" altLang="en-US"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協助論文編排（十一）：</a:t>
            </a:r>
            <a:r>
              <a:rPr lang="en-US" altLang="zh-TW"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Word</a:t>
            </a:r>
            <a:r>
              <a:rPr lang="zh-TW" altLang="en-US"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中</a:t>
            </a:r>
            <a:r>
              <a:rPr lang="en-US" altLang="zh-TW"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EndNote</a:t>
            </a:r>
            <a:r>
              <a:rPr lang="zh-TW" altLang="en-US" sz="1800" dirty="0">
                <a:solidFill>
                  <a:srgbClr val="754C28"/>
                </a:solidFill>
                <a:latin typeface="微軟正黑體" panose="020B0604030504040204" pitchFamily="34" charset="-120"/>
                <a:ea typeface="微軟正黑體" panose="020B0604030504040204" pitchFamily="34" charset="-120"/>
                <a:hlinkClick r:id="rId11">
                  <a:extLst>
                    <a:ext uri="{A12FA001-AC4F-418D-AE19-62706E023703}">
                      <ahyp:hlinkClr xmlns:ahyp="http://schemas.microsoft.com/office/drawing/2018/hyperlinkcolor" val="tx"/>
                    </a:ext>
                  </a:extLst>
                </a:hlinkClick>
              </a:rPr>
              <a:t>參考文獻排版</a:t>
            </a:r>
            <a:endParaRPr lang="en-US" altLang="zh-TW" sz="1800" dirty="0">
              <a:solidFill>
                <a:srgbClr val="754C28"/>
              </a:solidFill>
              <a:latin typeface="微軟正黑體" panose="020B0604030504040204" pitchFamily="34" charset="-120"/>
              <a:ea typeface="微軟正黑體" panose="020B0604030504040204" pitchFamily="34" charset="-120"/>
            </a:endParaRPr>
          </a:p>
        </p:txBody>
      </p:sp>
      <p:grpSp>
        <p:nvGrpSpPr>
          <p:cNvPr id="7" name="群組 6">
            <a:extLst>
              <a:ext uri="{FF2B5EF4-FFF2-40B4-BE49-F238E27FC236}">
                <a16:creationId xmlns:a16="http://schemas.microsoft.com/office/drawing/2014/main" id="{AB6913B4-52E5-2FB7-A615-8B417C694867}"/>
              </a:ext>
            </a:extLst>
          </p:cNvPr>
          <p:cNvGrpSpPr/>
          <p:nvPr/>
        </p:nvGrpSpPr>
        <p:grpSpPr>
          <a:xfrm>
            <a:off x="9060440" y="969817"/>
            <a:ext cx="2356862" cy="2309725"/>
            <a:chOff x="9072781" y="381000"/>
            <a:chExt cx="2830461" cy="2773852"/>
          </a:xfrm>
        </p:grpSpPr>
        <p:sp>
          <p:nvSpPr>
            <p:cNvPr id="2" name="Freeform 14">
              <a:extLst>
                <a:ext uri="{FF2B5EF4-FFF2-40B4-BE49-F238E27FC236}">
                  <a16:creationId xmlns:a16="http://schemas.microsoft.com/office/drawing/2014/main" id="{530D43E7-F4CF-D76E-4C4B-78BE9DC8EF11}"/>
                </a:ext>
              </a:extLst>
            </p:cNvPr>
            <p:cNvSpPr/>
            <p:nvPr/>
          </p:nvSpPr>
          <p:spPr>
            <a:xfrm>
              <a:off x="9072781" y="381000"/>
              <a:ext cx="2830461" cy="2773852"/>
            </a:xfrm>
            <a:custGeom>
              <a:avLst/>
              <a:gdLst/>
              <a:ahLst/>
              <a:cxnLst/>
              <a:rect l="l" t="t" r="r" b="b"/>
              <a:pathLst>
                <a:path w="4245692" h="4160778">
                  <a:moveTo>
                    <a:pt x="0" y="0"/>
                  </a:moveTo>
                  <a:lnTo>
                    <a:pt x="4245692" y="0"/>
                  </a:lnTo>
                  <a:lnTo>
                    <a:pt x="4245692" y="4160779"/>
                  </a:lnTo>
                  <a:lnTo>
                    <a:pt x="0" y="41607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4" name="Freeform 33">
              <a:extLst>
                <a:ext uri="{FF2B5EF4-FFF2-40B4-BE49-F238E27FC236}">
                  <a16:creationId xmlns:a16="http://schemas.microsoft.com/office/drawing/2014/main" id="{4106F32F-C731-3D60-44BF-FCD7C5EED7FA}"/>
                </a:ext>
              </a:extLst>
            </p:cNvPr>
            <p:cNvSpPr/>
            <p:nvPr/>
          </p:nvSpPr>
          <p:spPr>
            <a:xfrm rot="1578184">
              <a:off x="10948046" y="1619494"/>
              <a:ext cx="493916" cy="502133"/>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5" name="Freeform 33">
              <a:extLst>
                <a:ext uri="{FF2B5EF4-FFF2-40B4-BE49-F238E27FC236}">
                  <a16:creationId xmlns:a16="http://schemas.microsoft.com/office/drawing/2014/main" id="{A19E1F32-B68D-06FF-3E99-38463D81A4A5}"/>
                </a:ext>
              </a:extLst>
            </p:cNvPr>
            <p:cNvSpPr/>
            <p:nvPr/>
          </p:nvSpPr>
          <p:spPr>
            <a:xfrm rot="1578184">
              <a:off x="9833564" y="2357410"/>
              <a:ext cx="557700" cy="566978"/>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6" name="Freeform 33">
              <a:extLst>
                <a:ext uri="{FF2B5EF4-FFF2-40B4-BE49-F238E27FC236}">
                  <a16:creationId xmlns:a16="http://schemas.microsoft.com/office/drawing/2014/main" id="{EEF8F0A4-10A0-3615-D317-AB03412C6E3B}"/>
                </a:ext>
              </a:extLst>
            </p:cNvPr>
            <p:cNvSpPr/>
            <p:nvPr/>
          </p:nvSpPr>
          <p:spPr>
            <a:xfrm rot="1578184">
              <a:off x="9524739" y="898459"/>
              <a:ext cx="508067" cy="478021"/>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grpSp>
      <p:sp>
        <p:nvSpPr>
          <p:cNvPr id="3" name="投影片編號版面配置區 2">
            <a:extLst>
              <a:ext uri="{FF2B5EF4-FFF2-40B4-BE49-F238E27FC236}">
                <a16:creationId xmlns:a16="http://schemas.microsoft.com/office/drawing/2014/main" id="{AE888CC6-0CBD-1E31-B80D-51AF36F870C5}"/>
              </a:ext>
            </a:extLst>
          </p:cNvPr>
          <p:cNvSpPr>
            <a:spLocks noGrp="1"/>
          </p:cNvSpPr>
          <p:nvPr>
            <p:ph type="sldNum" sz="quarter" idx="12"/>
          </p:nvPr>
        </p:nvSpPr>
        <p:spPr/>
        <p:txBody>
          <a:bodyPr/>
          <a:lstStyle/>
          <a:p>
            <a:fld id="{003394C5-C7F0-1644-988A-3A8506E51F0F}" type="slidenum">
              <a:rPr kumimoji="1" lang="zh-TW" altLang="en-US" smtClean="0">
                <a:solidFill>
                  <a:schemeClr val="tx1"/>
                </a:solidFill>
                <a:latin typeface="Calibri" panose="020F0502020204030204" pitchFamily="34" charset="0"/>
                <a:cs typeface="Calibri" panose="020F0502020204030204" pitchFamily="34" charset="0"/>
              </a:rPr>
              <a:t>42</a:t>
            </a:fld>
            <a:endParaRPr kumimoji="1" lang="zh-TW" alt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56631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5">
            <a:extLst>
              <a:ext uri="{FF2B5EF4-FFF2-40B4-BE49-F238E27FC236}">
                <a16:creationId xmlns:a16="http://schemas.microsoft.com/office/drawing/2014/main" id="{65D7F388-55D4-CC70-7CCE-71C51CBE70CB}"/>
              </a:ext>
            </a:extLst>
          </p:cNvPr>
          <p:cNvSpPr txBox="1"/>
          <p:nvPr/>
        </p:nvSpPr>
        <p:spPr>
          <a:xfrm>
            <a:off x="2812961" y="381000"/>
            <a:ext cx="6566073" cy="72669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700"/>
              </a:lnSpc>
            </a:pPr>
            <a:r>
              <a:rPr lang="zh-TW" altLang="en-US" sz="4800" dirty="0">
                <a:solidFill>
                  <a:srgbClr val="754C28"/>
                </a:solidFill>
                <a:latin typeface="微軟正黑體" panose="020B0604030504040204" pitchFamily="34" charset="-120"/>
                <a:ea typeface="微軟正黑體" panose="020B0604030504040204" pitchFamily="34" charset="-120"/>
              </a:rPr>
              <a:t>參考資料</a:t>
            </a:r>
            <a:endParaRPr lang="en-US" sz="6333" dirty="0">
              <a:solidFill>
                <a:srgbClr val="754C28"/>
              </a:solidFill>
              <a:latin typeface="微軟正黑體" panose="020B0604030504040204" pitchFamily="34" charset="-120"/>
              <a:ea typeface="微軟正黑體" panose="020B0604030504040204" pitchFamily="34" charset="-120"/>
            </a:endParaRPr>
          </a:p>
        </p:txBody>
      </p:sp>
      <p:sp>
        <p:nvSpPr>
          <p:cNvPr id="31" name="TextBox 4">
            <a:extLst>
              <a:ext uri="{FF2B5EF4-FFF2-40B4-BE49-F238E27FC236}">
                <a16:creationId xmlns:a16="http://schemas.microsoft.com/office/drawing/2014/main" id="{FAAFB00D-5785-81F9-1664-43B3AF0A0B6E}"/>
              </a:ext>
            </a:extLst>
          </p:cNvPr>
          <p:cNvSpPr txBox="1"/>
          <p:nvPr/>
        </p:nvSpPr>
        <p:spPr>
          <a:xfrm>
            <a:off x="774698" y="1273878"/>
            <a:ext cx="10642601" cy="271343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ct val="150000"/>
              </a:lnSpc>
            </a:pPr>
            <a:r>
              <a:rPr lang="zh-TW" altLang="en-US" sz="2000" b="1" dirty="0">
                <a:solidFill>
                  <a:srgbClr val="754C28"/>
                </a:solidFill>
                <a:latin typeface="微軟正黑體" panose="020B0604030504040204" pitchFamily="34" charset="-120"/>
                <a:ea typeface="微軟正黑體" panose="020B0604030504040204" pitchFamily="34" charset="-120"/>
              </a:rPr>
              <a:t>英文論文閱讀工具</a:t>
            </a:r>
            <a:endParaRPr lang="en-US" altLang="zh-TW" sz="2000" b="1"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2000" dirty="0">
                <a:solidFill>
                  <a:srgbClr val="754C28"/>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Wrapped-Text-Formatter</a:t>
            </a:r>
            <a:endParaRPr lang="en-US" altLang="zh-TW" sz="20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zh-TW" altLang="en-US" sz="2000" dirty="0">
                <a:solidFill>
                  <a:srgbClr val="754C28"/>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研究生看過來！</a:t>
            </a:r>
            <a:r>
              <a:rPr lang="en-US" altLang="zh-TW" sz="2000" dirty="0">
                <a:solidFill>
                  <a:srgbClr val="754C28"/>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PDF</a:t>
            </a:r>
            <a:r>
              <a:rPr lang="zh-TW" altLang="en-US" sz="2000" dirty="0">
                <a:solidFill>
                  <a:srgbClr val="754C28"/>
                </a:solidFill>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論文閱讀神器</a:t>
            </a:r>
            <a:endParaRPr lang="zh-TW" altLang="en-US" sz="20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2000" dirty="0">
                <a:solidFill>
                  <a:srgbClr val="754C28"/>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Google </a:t>
            </a:r>
            <a:r>
              <a:rPr lang="zh-TW" altLang="en-US" sz="2000" dirty="0">
                <a:solidFill>
                  <a:srgbClr val="754C28"/>
                </a:solidFill>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翻譯</a:t>
            </a:r>
            <a:endParaRPr lang="zh-TW" altLang="en-US" sz="2000" dirty="0">
              <a:solidFill>
                <a:srgbClr val="754C28"/>
              </a:solidFill>
              <a:latin typeface="微軟正黑體" panose="020B0604030504040204" pitchFamily="34" charset="-120"/>
              <a:ea typeface="微軟正黑體" panose="020B0604030504040204" pitchFamily="34" charset="-120"/>
            </a:endParaRPr>
          </a:p>
          <a:p>
            <a:pPr marL="533381" lvl="1" indent="-228611">
              <a:lnSpc>
                <a:spcPct val="150000"/>
              </a:lnSpc>
              <a:buFont typeface="Arial" panose="020B0604020202020204" pitchFamily="34" charset="0"/>
              <a:buChar char="•"/>
            </a:pPr>
            <a:r>
              <a:rPr lang="en-US" altLang="zh-TW" sz="2000" dirty="0">
                <a:solidFill>
                  <a:srgbClr val="754C28"/>
                </a:solidFill>
                <a:latin typeface="微軟正黑體" panose="020B0604030504040204" pitchFamily="34" charset="-120"/>
                <a:ea typeface="微軟正黑體" panose="020B0604030504040204" pitchFamily="34" charset="-120"/>
              </a:rPr>
              <a:t>Huang, S. H. (2012), Scenario-based Questionnaires Using Multimedia and Virtual Characters. National Taipei University, Taiwan, ROC</a:t>
            </a:r>
          </a:p>
        </p:txBody>
      </p:sp>
      <p:grpSp>
        <p:nvGrpSpPr>
          <p:cNvPr id="7" name="群組 6">
            <a:extLst>
              <a:ext uri="{FF2B5EF4-FFF2-40B4-BE49-F238E27FC236}">
                <a16:creationId xmlns:a16="http://schemas.microsoft.com/office/drawing/2014/main" id="{92A3FBD6-B5E2-EC47-2E09-31C39C889BD0}"/>
              </a:ext>
            </a:extLst>
          </p:cNvPr>
          <p:cNvGrpSpPr/>
          <p:nvPr/>
        </p:nvGrpSpPr>
        <p:grpSpPr>
          <a:xfrm>
            <a:off x="9688240" y="4185746"/>
            <a:ext cx="2007645" cy="1967492"/>
            <a:chOff x="9072781" y="381000"/>
            <a:chExt cx="2830461" cy="2773852"/>
          </a:xfrm>
        </p:grpSpPr>
        <p:sp>
          <p:nvSpPr>
            <p:cNvPr id="2" name="Freeform 14">
              <a:extLst>
                <a:ext uri="{FF2B5EF4-FFF2-40B4-BE49-F238E27FC236}">
                  <a16:creationId xmlns:a16="http://schemas.microsoft.com/office/drawing/2014/main" id="{A6E0FA1A-ADAF-DC63-FBC4-C9BA76F1F80E}"/>
                </a:ext>
              </a:extLst>
            </p:cNvPr>
            <p:cNvSpPr/>
            <p:nvPr/>
          </p:nvSpPr>
          <p:spPr>
            <a:xfrm>
              <a:off x="9072781" y="381000"/>
              <a:ext cx="2830461" cy="2773852"/>
            </a:xfrm>
            <a:custGeom>
              <a:avLst/>
              <a:gdLst/>
              <a:ahLst/>
              <a:cxnLst/>
              <a:rect l="l" t="t" r="r" b="b"/>
              <a:pathLst>
                <a:path w="4245692" h="4160778">
                  <a:moveTo>
                    <a:pt x="0" y="0"/>
                  </a:moveTo>
                  <a:lnTo>
                    <a:pt x="4245692" y="0"/>
                  </a:lnTo>
                  <a:lnTo>
                    <a:pt x="4245692" y="4160779"/>
                  </a:lnTo>
                  <a:lnTo>
                    <a:pt x="0" y="41607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4" name="Freeform 33">
              <a:extLst>
                <a:ext uri="{FF2B5EF4-FFF2-40B4-BE49-F238E27FC236}">
                  <a16:creationId xmlns:a16="http://schemas.microsoft.com/office/drawing/2014/main" id="{0E38D9E4-14F4-1BC6-C7D2-EF09126F41AB}"/>
                </a:ext>
              </a:extLst>
            </p:cNvPr>
            <p:cNvSpPr/>
            <p:nvPr/>
          </p:nvSpPr>
          <p:spPr>
            <a:xfrm rot="1578184">
              <a:off x="10948046" y="1619494"/>
              <a:ext cx="493916" cy="502133"/>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5" name="Freeform 33">
              <a:extLst>
                <a:ext uri="{FF2B5EF4-FFF2-40B4-BE49-F238E27FC236}">
                  <a16:creationId xmlns:a16="http://schemas.microsoft.com/office/drawing/2014/main" id="{6B18C45F-AF47-0BD0-7850-22B4BC74490C}"/>
                </a:ext>
              </a:extLst>
            </p:cNvPr>
            <p:cNvSpPr/>
            <p:nvPr/>
          </p:nvSpPr>
          <p:spPr>
            <a:xfrm rot="1578184">
              <a:off x="9833564" y="2357410"/>
              <a:ext cx="557700" cy="566978"/>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6" name="Freeform 33">
              <a:extLst>
                <a:ext uri="{FF2B5EF4-FFF2-40B4-BE49-F238E27FC236}">
                  <a16:creationId xmlns:a16="http://schemas.microsoft.com/office/drawing/2014/main" id="{0FA6A2DA-2030-7F10-BF5B-8DAC0B88096B}"/>
                </a:ext>
              </a:extLst>
            </p:cNvPr>
            <p:cNvSpPr/>
            <p:nvPr/>
          </p:nvSpPr>
          <p:spPr>
            <a:xfrm rot="1578184">
              <a:off x="9524739" y="898459"/>
              <a:ext cx="508067" cy="478021"/>
            </a:xfrm>
            <a:custGeom>
              <a:avLst/>
              <a:gdLst/>
              <a:ahLst/>
              <a:cxnLst/>
              <a:rect l="l" t="t" r="r" b="b"/>
              <a:pathLst>
                <a:path w="1059217" h="1076838">
                  <a:moveTo>
                    <a:pt x="0" y="0"/>
                  </a:moveTo>
                  <a:lnTo>
                    <a:pt x="1059217" y="0"/>
                  </a:lnTo>
                  <a:lnTo>
                    <a:pt x="1059217" y="1076838"/>
                  </a:lnTo>
                  <a:lnTo>
                    <a:pt x="0" y="10768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grpSp>
      <p:sp>
        <p:nvSpPr>
          <p:cNvPr id="3" name="投影片編號版面配置區 2">
            <a:extLst>
              <a:ext uri="{FF2B5EF4-FFF2-40B4-BE49-F238E27FC236}">
                <a16:creationId xmlns:a16="http://schemas.microsoft.com/office/drawing/2014/main" id="{E3CCF340-733C-6013-BE35-BFE222DC7D1D}"/>
              </a:ext>
            </a:extLst>
          </p:cNvPr>
          <p:cNvSpPr>
            <a:spLocks noGrp="1"/>
          </p:cNvSpPr>
          <p:nvPr>
            <p:ph type="sldNum" sz="quarter" idx="12"/>
          </p:nvPr>
        </p:nvSpPr>
        <p:spPr/>
        <p:txBody>
          <a:bodyPr/>
          <a:lstStyle/>
          <a:p>
            <a:fld id="{003394C5-C7F0-1644-988A-3A8506E51F0F}" type="slidenum">
              <a:rPr kumimoji="1" lang="zh-TW" altLang="en-US" dirty="0" smtClean="0">
                <a:solidFill>
                  <a:schemeClr val="tx1"/>
                </a:solidFill>
                <a:latin typeface="+mn-lt"/>
              </a:rPr>
              <a:t>43</a:t>
            </a:fld>
            <a:endParaRPr kumimoji="1" lang="zh-TW" altLang="en-US" dirty="0">
              <a:solidFill>
                <a:schemeClr val="tx1"/>
              </a:solidFill>
              <a:latin typeface="+mn-lt"/>
            </a:endParaRPr>
          </a:p>
        </p:txBody>
      </p:sp>
    </p:spTree>
    <p:extLst>
      <p:ext uri="{BB962C8B-B14F-4D97-AF65-F5344CB8AC3E}">
        <p14:creationId xmlns:p14="http://schemas.microsoft.com/office/powerpoint/2010/main" val="762198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74D4757-0B49-C776-936C-5384773B9586}"/>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3" name="TextBox 3"/>
          <p:cNvSpPr txBox="1"/>
          <p:nvPr/>
        </p:nvSpPr>
        <p:spPr>
          <a:xfrm>
            <a:off x="568942" y="478473"/>
            <a:ext cx="3690257" cy="73096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00"/>
              </a:lnSpc>
            </a:pPr>
            <a:r>
              <a:rPr lang="en-US" altLang="zh-TW" sz="4800">
                <a:solidFill>
                  <a:srgbClr val="754C28"/>
                </a:solidFill>
                <a:latin typeface="微軟正黑體" panose="020B0604030504040204" pitchFamily="34" charset="-120"/>
                <a:ea typeface="微軟正黑體" panose="020B0604030504040204" pitchFamily="34" charset="-120"/>
              </a:rPr>
              <a:t>1. </a:t>
            </a:r>
            <a:r>
              <a:rPr lang="zh-TW" altLang="en-US" sz="4800">
                <a:solidFill>
                  <a:srgbClr val="754C28"/>
                </a:solidFill>
                <a:latin typeface="微軟正黑體" panose="020B0604030504040204" pitchFamily="34" charset="-120"/>
                <a:ea typeface="微軟正黑體" panose="020B0604030504040204" pitchFamily="34" charset="-120"/>
              </a:rPr>
              <a:t>時程規劃</a:t>
            </a:r>
            <a:endParaRPr lang="en-US" sz="4800" dirty="0">
              <a:solidFill>
                <a:srgbClr val="754C28"/>
              </a:solidFill>
              <a:latin typeface="微軟正黑體" panose="020B0604030504040204" pitchFamily="34" charset="-120"/>
              <a:ea typeface="微軟正黑體" panose="020B0604030504040204" pitchFamily="34" charset="-120"/>
            </a:endParaRPr>
          </a:p>
        </p:txBody>
      </p:sp>
      <p:sp>
        <p:nvSpPr>
          <p:cNvPr id="4" name="TextBox 4"/>
          <p:cNvSpPr txBox="1"/>
          <p:nvPr/>
        </p:nvSpPr>
        <p:spPr>
          <a:xfrm>
            <a:off x="849653" y="2055526"/>
            <a:ext cx="5078095" cy="2904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ts val="1993"/>
              </a:lnSpc>
              <a:buFont typeface="Arial" panose="020B0604020202020204" pitchFamily="34" charset="0"/>
              <a:buChar char="•"/>
            </a:pPr>
            <a:r>
              <a:rPr lang="zh-TW" altLang="en-US" sz="2800">
                <a:solidFill>
                  <a:srgbClr val="754C28"/>
                </a:solidFill>
                <a:latin typeface="微軟正黑體" panose="020B0604030504040204" pitchFamily="34" charset="-120"/>
                <a:ea typeface="微軟正黑體" panose="020B0604030504040204" pitchFamily="34" charset="-120"/>
              </a:rPr>
              <a:t>使用</a:t>
            </a:r>
            <a:r>
              <a:rPr lang="zh-TW" altLang="en-US" sz="2800" dirty="0">
                <a:solidFill>
                  <a:srgbClr val="754C28"/>
                </a:solidFill>
                <a:latin typeface="微軟正黑體" panose="020B0604030504040204" pitchFamily="34" charset="-120"/>
                <a:ea typeface="微軟正黑體" panose="020B0604030504040204" pitchFamily="34" charset="-120"/>
              </a:rPr>
              <a:t>甘特圖的好處</a:t>
            </a:r>
            <a:r>
              <a:rPr lang="zh-TW" altLang="en-US" sz="2800" dirty="0">
                <a:solidFill>
                  <a:srgbClr val="754C28"/>
                </a:solidFill>
                <a:latin typeface="DM Sans"/>
                <a:ea typeface="微軟正黑體" panose="020B0604030504040204" pitchFamily="34" charset="-120"/>
              </a:rPr>
              <a:t>：</a:t>
            </a:r>
            <a:endParaRPr lang="en-US" sz="2800" dirty="0">
              <a:solidFill>
                <a:srgbClr val="754C28"/>
              </a:solidFill>
              <a:latin typeface="DM Sans"/>
            </a:endParaRPr>
          </a:p>
        </p:txBody>
      </p:sp>
      <p:sp>
        <p:nvSpPr>
          <p:cNvPr id="75" name="Freeform 34">
            <a:extLst>
              <a:ext uri="{FF2B5EF4-FFF2-40B4-BE49-F238E27FC236}">
                <a16:creationId xmlns:a16="http://schemas.microsoft.com/office/drawing/2014/main" id="{E4BE55C8-190E-465D-C276-02ECCC8A76DE}"/>
              </a:ext>
            </a:extLst>
          </p:cNvPr>
          <p:cNvSpPr/>
          <p:nvPr/>
        </p:nvSpPr>
        <p:spPr>
          <a:xfrm>
            <a:off x="1006139" y="3429000"/>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80" name="Freeform 39">
            <a:extLst>
              <a:ext uri="{FF2B5EF4-FFF2-40B4-BE49-F238E27FC236}">
                <a16:creationId xmlns:a16="http://schemas.microsoft.com/office/drawing/2014/main" id="{1F843254-1667-4278-7E9B-EA0ADA0867D2}"/>
              </a:ext>
            </a:extLst>
          </p:cNvPr>
          <p:cNvSpPr/>
          <p:nvPr/>
        </p:nvSpPr>
        <p:spPr>
          <a:xfrm>
            <a:off x="1876636" y="3117798"/>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82" name="文字方塊 1">
            <a:extLst>
              <a:ext uri="{FF2B5EF4-FFF2-40B4-BE49-F238E27FC236}">
                <a16:creationId xmlns:a16="http://schemas.microsoft.com/office/drawing/2014/main" id="{DF9AC517-1598-F7B9-7CF3-381102EAC551}"/>
              </a:ext>
            </a:extLst>
          </p:cNvPr>
          <p:cNvSpPr txBox="1"/>
          <p:nvPr/>
        </p:nvSpPr>
        <p:spPr>
          <a:xfrm>
            <a:off x="1206882" y="4283260"/>
            <a:ext cx="1724741" cy="430887"/>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400">
                <a:latin typeface="微軟正黑體" panose="020B0604030504040204" pitchFamily="34" charset="-120"/>
                <a:ea typeface="微軟正黑體" panose="020B0604030504040204" pitchFamily="34" charset="-120"/>
                <a:cs typeface="Arial"/>
              </a:rPr>
              <a:t>視覺化</a:t>
            </a:r>
            <a:endParaRPr lang="en-US" altLang="zh-TW" sz="2400" dirty="0">
              <a:latin typeface="微軟正黑體" panose="020B0604030504040204" pitchFamily="34" charset="-120"/>
              <a:ea typeface="微軟正黑體" panose="020B0604030504040204" pitchFamily="34" charset="-120"/>
              <a:cs typeface="Arial"/>
            </a:endParaRPr>
          </a:p>
        </p:txBody>
      </p:sp>
      <p:sp>
        <p:nvSpPr>
          <p:cNvPr id="84" name="Freeform 34">
            <a:extLst>
              <a:ext uri="{FF2B5EF4-FFF2-40B4-BE49-F238E27FC236}">
                <a16:creationId xmlns:a16="http://schemas.microsoft.com/office/drawing/2014/main" id="{1336BCD9-343A-774F-E686-0F4D1D0CB4CB}"/>
              </a:ext>
            </a:extLst>
          </p:cNvPr>
          <p:cNvSpPr/>
          <p:nvPr/>
        </p:nvSpPr>
        <p:spPr>
          <a:xfrm>
            <a:off x="3704921" y="3429000"/>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accent6">
              <a:lumMod val="20000"/>
              <a:lumOff val="80000"/>
            </a:schemeClr>
          </a:solidFill>
        </p:spPr>
        <p:txBody>
          <a:bodyPr/>
          <a:lstStyle/>
          <a:p>
            <a:endParaRPr lang="zh-TW" altLang="en-US"/>
          </a:p>
        </p:txBody>
      </p:sp>
      <p:sp>
        <p:nvSpPr>
          <p:cNvPr id="85" name="Freeform 39">
            <a:extLst>
              <a:ext uri="{FF2B5EF4-FFF2-40B4-BE49-F238E27FC236}">
                <a16:creationId xmlns:a16="http://schemas.microsoft.com/office/drawing/2014/main" id="{1EDEE8F8-A0B7-A378-619D-5B36AD170D8E}"/>
              </a:ext>
            </a:extLst>
          </p:cNvPr>
          <p:cNvSpPr/>
          <p:nvPr/>
        </p:nvSpPr>
        <p:spPr>
          <a:xfrm>
            <a:off x="4575419" y="3117798"/>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86" name="文字方塊 1">
            <a:extLst>
              <a:ext uri="{FF2B5EF4-FFF2-40B4-BE49-F238E27FC236}">
                <a16:creationId xmlns:a16="http://schemas.microsoft.com/office/drawing/2014/main" id="{75BB1D42-8126-B226-2385-BC1F62C4A037}"/>
              </a:ext>
            </a:extLst>
          </p:cNvPr>
          <p:cNvSpPr txBox="1"/>
          <p:nvPr/>
        </p:nvSpPr>
        <p:spPr>
          <a:xfrm>
            <a:off x="3907176" y="4147761"/>
            <a:ext cx="1724741" cy="800219"/>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400" dirty="0">
                <a:latin typeface="微軟正黑體" panose="020B0604030504040204" pitchFamily="34" charset="-120"/>
                <a:ea typeface="微軟正黑體" panose="020B0604030504040204" pitchFamily="34" charset="-120"/>
              </a:rPr>
              <a:t>任務</a:t>
            </a:r>
            <a:endParaRPr lang="en-US" altLang="zh-TW" sz="2400" dirty="0">
              <a:latin typeface="微軟正黑體" panose="020B0604030504040204" pitchFamily="34" charset="-120"/>
              <a:ea typeface="微軟正黑體" panose="020B0604030504040204" pitchFamily="34" charset="-120"/>
            </a:endParaRPr>
          </a:p>
          <a:p>
            <a:pPr algn="ctr"/>
            <a:r>
              <a:rPr lang="zh-TW" altLang="en-US" sz="2400" dirty="0">
                <a:latin typeface="微軟正黑體" panose="020B0604030504040204" pitchFamily="34" charset="-120"/>
                <a:ea typeface="微軟正黑體" panose="020B0604030504040204" pitchFamily="34" charset="-120"/>
              </a:rPr>
              <a:t>相依性</a:t>
            </a:r>
            <a:endParaRPr lang="en-US" altLang="zh-TW" sz="2400" dirty="0">
              <a:latin typeface="微軟正黑體" panose="020B0604030504040204" pitchFamily="34" charset="-120"/>
              <a:ea typeface="微軟正黑體" panose="020B0604030504040204" pitchFamily="34" charset="-120"/>
            </a:endParaRPr>
          </a:p>
        </p:txBody>
      </p:sp>
      <p:sp>
        <p:nvSpPr>
          <p:cNvPr id="90" name="Freeform 34">
            <a:extLst>
              <a:ext uri="{FF2B5EF4-FFF2-40B4-BE49-F238E27FC236}">
                <a16:creationId xmlns:a16="http://schemas.microsoft.com/office/drawing/2014/main" id="{A5F86540-8685-25D0-FA60-32EA4EA9BCAB}"/>
              </a:ext>
            </a:extLst>
          </p:cNvPr>
          <p:cNvSpPr/>
          <p:nvPr/>
        </p:nvSpPr>
        <p:spPr>
          <a:xfrm>
            <a:off x="6406728" y="3447715"/>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rgbClr val="FFFABE"/>
          </a:solidFill>
        </p:spPr>
        <p:txBody>
          <a:bodyPr/>
          <a:lstStyle/>
          <a:p>
            <a:endParaRPr lang="zh-TW" altLang="en-US"/>
          </a:p>
        </p:txBody>
      </p:sp>
      <p:sp>
        <p:nvSpPr>
          <p:cNvPr id="91" name="Freeform 39">
            <a:extLst>
              <a:ext uri="{FF2B5EF4-FFF2-40B4-BE49-F238E27FC236}">
                <a16:creationId xmlns:a16="http://schemas.microsoft.com/office/drawing/2014/main" id="{B242523D-4789-38B0-8E5A-97AEAB7D8A30}"/>
              </a:ext>
            </a:extLst>
          </p:cNvPr>
          <p:cNvSpPr/>
          <p:nvPr/>
        </p:nvSpPr>
        <p:spPr>
          <a:xfrm>
            <a:off x="7277225" y="3136513"/>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92" name="文字方塊 1">
            <a:extLst>
              <a:ext uri="{FF2B5EF4-FFF2-40B4-BE49-F238E27FC236}">
                <a16:creationId xmlns:a16="http://schemas.microsoft.com/office/drawing/2014/main" id="{286088F5-A6BC-B693-7033-1A3186C59C28}"/>
              </a:ext>
            </a:extLst>
          </p:cNvPr>
          <p:cNvSpPr txBox="1"/>
          <p:nvPr/>
        </p:nvSpPr>
        <p:spPr>
          <a:xfrm>
            <a:off x="6608983" y="4296897"/>
            <a:ext cx="1724741" cy="430887"/>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400" dirty="0">
                <a:latin typeface="微軟正黑體" panose="020B0604030504040204" pitchFamily="34" charset="-120"/>
                <a:ea typeface="微軟正黑體" panose="020B0604030504040204" pitchFamily="34" charset="-120"/>
                <a:cs typeface="Arial"/>
              </a:rPr>
              <a:t>進度追蹤</a:t>
            </a:r>
            <a:endParaRPr lang="en-US" altLang="zh-TW" sz="2400" dirty="0">
              <a:latin typeface="微軟正黑體" panose="020B0604030504040204" pitchFamily="34" charset="-120"/>
              <a:ea typeface="微軟正黑體" panose="020B0604030504040204" pitchFamily="34" charset="-120"/>
            </a:endParaRPr>
          </a:p>
        </p:txBody>
      </p:sp>
      <p:sp>
        <p:nvSpPr>
          <p:cNvPr id="93" name="Freeform 34">
            <a:extLst>
              <a:ext uri="{FF2B5EF4-FFF2-40B4-BE49-F238E27FC236}">
                <a16:creationId xmlns:a16="http://schemas.microsoft.com/office/drawing/2014/main" id="{97169F92-EF9E-3E27-FA1B-CE4BB9DBA1A8}"/>
              </a:ext>
            </a:extLst>
          </p:cNvPr>
          <p:cNvSpPr/>
          <p:nvPr/>
        </p:nvSpPr>
        <p:spPr>
          <a:xfrm>
            <a:off x="9155286" y="3428999"/>
            <a:ext cx="2129251" cy="2129251"/>
          </a:xfrm>
          <a:custGeom>
            <a:avLst/>
            <a:gdLst/>
            <a:ahLst/>
            <a:cxnLst/>
            <a:rect l="l" t="t" r="r" b="b"/>
            <a:pathLst>
              <a:path w="3251200" h="3251200">
                <a:moveTo>
                  <a:pt x="3251200" y="25400"/>
                </a:moveTo>
                <a:cubicBezTo>
                  <a:pt x="3251200" y="11372"/>
                  <a:pt x="3239833" y="0"/>
                  <a:pt x="3225800" y="0"/>
                </a:cubicBezTo>
                <a:lnTo>
                  <a:pt x="25400" y="0"/>
                </a:lnTo>
                <a:cubicBezTo>
                  <a:pt x="11372" y="0"/>
                  <a:pt x="0" y="11372"/>
                  <a:pt x="0" y="25400"/>
                </a:cubicBezTo>
                <a:lnTo>
                  <a:pt x="0" y="3225800"/>
                </a:lnTo>
                <a:cubicBezTo>
                  <a:pt x="0" y="3239833"/>
                  <a:pt x="11372" y="3251200"/>
                  <a:pt x="25400" y="3251200"/>
                </a:cubicBezTo>
                <a:lnTo>
                  <a:pt x="3225800" y="3251200"/>
                </a:lnTo>
                <a:cubicBezTo>
                  <a:pt x="3239833" y="3251200"/>
                  <a:pt x="3251200" y="3239833"/>
                  <a:pt x="3251200" y="3225800"/>
                </a:cubicBezTo>
                <a:lnTo>
                  <a:pt x="3251200" y="25400"/>
                </a:lnTo>
                <a:close/>
              </a:path>
            </a:pathLst>
          </a:custGeom>
          <a:solidFill>
            <a:schemeClr val="accent6">
              <a:lumMod val="20000"/>
              <a:lumOff val="80000"/>
            </a:schemeClr>
          </a:solidFill>
        </p:spPr>
        <p:txBody>
          <a:bodyPr/>
          <a:lstStyle/>
          <a:p>
            <a:endParaRPr lang="zh-TW" altLang="en-US"/>
          </a:p>
        </p:txBody>
      </p:sp>
      <p:sp>
        <p:nvSpPr>
          <p:cNvPr id="94" name="Freeform 39">
            <a:extLst>
              <a:ext uri="{FF2B5EF4-FFF2-40B4-BE49-F238E27FC236}">
                <a16:creationId xmlns:a16="http://schemas.microsoft.com/office/drawing/2014/main" id="{1E435C99-AD0C-0F7A-086C-A0D4EC07901A}"/>
              </a:ext>
            </a:extLst>
          </p:cNvPr>
          <p:cNvSpPr/>
          <p:nvPr/>
        </p:nvSpPr>
        <p:spPr>
          <a:xfrm>
            <a:off x="10025784" y="3117797"/>
            <a:ext cx="435008" cy="584975"/>
          </a:xfrm>
          <a:custGeom>
            <a:avLst/>
            <a:gdLst/>
            <a:ahLst/>
            <a:cxnLst/>
            <a:rect l="l" t="t" r="r" b="b"/>
            <a:pathLst>
              <a:path w="322232" h="433320">
                <a:moveTo>
                  <a:pt x="0" y="0"/>
                </a:moveTo>
                <a:lnTo>
                  <a:pt x="322232" y="0"/>
                </a:lnTo>
                <a:lnTo>
                  <a:pt x="322232" y="433320"/>
                </a:lnTo>
                <a:lnTo>
                  <a:pt x="0" y="43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95" name="文字方塊 1">
            <a:extLst>
              <a:ext uri="{FF2B5EF4-FFF2-40B4-BE49-F238E27FC236}">
                <a16:creationId xmlns:a16="http://schemas.microsoft.com/office/drawing/2014/main" id="{D52E52DC-4BA5-E9EE-6307-0249557ADA04}"/>
              </a:ext>
            </a:extLst>
          </p:cNvPr>
          <p:cNvSpPr txBox="1"/>
          <p:nvPr/>
        </p:nvSpPr>
        <p:spPr>
          <a:xfrm>
            <a:off x="9357541" y="4283261"/>
            <a:ext cx="1724741" cy="430887"/>
          </a:xfrm>
          <a:prstGeom prst="rect">
            <a:avLst/>
          </a:prstGeom>
          <a:noFill/>
        </p:spPr>
        <p:txBody>
          <a:bodyPr rot="0" spcFirstLastPara="0" vert="horz" wrap="square" lIns="60960" tIns="30480" rIns="60960" bIns="30480" numCol="1" spcCol="0" rtlCol="0" fromWordArt="0" anchor="t" anchorCtr="0" forceAA="0" compatLnSpc="1">
            <a:prstTxWarp prst="textNoShape">
              <a:avLst/>
            </a:prstTxWarp>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zh-TW" altLang="en-US" sz="2400" dirty="0">
                <a:latin typeface="微軟正黑體" panose="020B0604030504040204" pitchFamily="34" charset="-120"/>
                <a:ea typeface="微軟正黑體" panose="020B0604030504040204" pitchFamily="34" charset="-120"/>
              </a:rPr>
              <a:t>資源分配</a:t>
            </a:r>
            <a:endParaRPr lang="en-US" altLang="zh-TW" sz="2400" dirty="0">
              <a:latin typeface="微軟正黑體" panose="020B0604030504040204" pitchFamily="34" charset="-120"/>
              <a:ea typeface="微軟正黑體" panose="020B0604030504040204" pitchFamily="34" charset="-120"/>
            </a:endParaRPr>
          </a:p>
        </p:txBody>
      </p:sp>
      <p:sp>
        <p:nvSpPr>
          <p:cNvPr id="97" name="投影片編號版面配置區 32">
            <a:extLst>
              <a:ext uri="{FF2B5EF4-FFF2-40B4-BE49-F238E27FC236}">
                <a16:creationId xmlns:a16="http://schemas.microsoft.com/office/drawing/2014/main" id="{CDFA3BEC-105E-88D4-8DD8-9FCF8821D01F}"/>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5</a:t>
            </a:fld>
            <a:endParaRPr lang="en-US" sz="2000" dirty="0"/>
          </a:p>
        </p:txBody>
      </p:sp>
    </p:spTree>
    <p:extLst>
      <p:ext uri="{BB962C8B-B14F-4D97-AF65-F5344CB8AC3E}">
        <p14:creationId xmlns:p14="http://schemas.microsoft.com/office/powerpoint/2010/main" val="3413149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EA5BBE9-F14E-F3E0-E743-41FFD8A30577}"/>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4" name="TextBox 4"/>
          <p:cNvSpPr txBox="1"/>
          <p:nvPr/>
        </p:nvSpPr>
        <p:spPr>
          <a:xfrm>
            <a:off x="568942" y="1548687"/>
            <a:ext cx="11238527" cy="159415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762015" lvl="1" indent="-457200">
              <a:lnSpc>
                <a:spcPct val="150000"/>
              </a:lnSpc>
              <a:buFont typeface="+mj-lt"/>
              <a:buAutoNum type="arabicPeriod"/>
            </a:pPr>
            <a:r>
              <a:rPr lang="zh-TW" altLang="en-US" sz="2400">
                <a:solidFill>
                  <a:srgbClr val="754C28"/>
                </a:solidFill>
                <a:latin typeface="微軟正黑體" panose="020B0604030504040204" pitchFamily="34" charset="-120"/>
                <a:ea typeface="微軟正黑體" panose="020B0604030504040204" pitchFamily="34" charset="-120"/>
              </a:rPr>
              <a:t>打開</a:t>
            </a:r>
            <a:r>
              <a:rPr lang="en-US" altLang="zh-TW" sz="2400" dirty="0">
                <a:solidFill>
                  <a:srgbClr val="754C28"/>
                </a:solidFill>
                <a:latin typeface="微軟正黑體" panose="020B0604030504040204" pitchFamily="34" charset="-120"/>
                <a:ea typeface="微軟正黑體" panose="020B0604030504040204" pitchFamily="34" charset="-120"/>
              </a:rPr>
              <a:t>Google</a:t>
            </a:r>
            <a:r>
              <a:rPr lang="zh-TW" altLang="en-US" sz="2400">
                <a:solidFill>
                  <a:srgbClr val="754C28"/>
                </a:solidFill>
                <a:latin typeface="微軟正黑體" panose="020B0604030504040204" pitchFamily="34" charset="-120"/>
                <a:ea typeface="微軟正黑體" panose="020B0604030504040204" pitchFamily="34" charset="-120"/>
              </a:rPr>
              <a:t>試算表。</a:t>
            </a:r>
          </a:p>
          <a:p>
            <a:pPr marL="762015" lvl="1" indent="-457200">
              <a:lnSpc>
                <a:spcPct val="150000"/>
              </a:lnSpc>
              <a:buFont typeface="+mj-lt"/>
              <a:buAutoNum type="arabicPeriod"/>
            </a:pPr>
            <a:r>
              <a:rPr lang="zh-TW" altLang="en-US" sz="2400">
                <a:solidFill>
                  <a:srgbClr val="754C28"/>
                </a:solidFill>
                <a:latin typeface="微軟正黑體" panose="020B0604030504040204" pitchFamily="34" charset="-120"/>
                <a:ea typeface="微軟正黑體" panose="020B0604030504040204" pitchFamily="34" charset="-120"/>
              </a:rPr>
              <a:t>點擊上方的「擴充功能」中「取得外掛程式」。</a:t>
            </a:r>
            <a:endParaRPr lang="en-US" altLang="zh-TW" sz="2400">
              <a:solidFill>
                <a:srgbClr val="754C28"/>
              </a:solidFill>
              <a:latin typeface="微軟正黑體" panose="020B0604030504040204" pitchFamily="34" charset="-120"/>
              <a:ea typeface="微軟正黑體" panose="020B0604030504040204" pitchFamily="34" charset="-120"/>
            </a:endParaRPr>
          </a:p>
          <a:p>
            <a:pPr marL="762015" lvl="1" indent="-457200">
              <a:lnSpc>
                <a:spcPct val="150000"/>
              </a:lnSpc>
              <a:buFont typeface="+mj-lt"/>
              <a:buAutoNum type="arabicPeriod"/>
            </a:pPr>
            <a:r>
              <a:rPr lang="zh-TW" altLang="en-US" sz="2400">
                <a:solidFill>
                  <a:srgbClr val="754C28"/>
                </a:solidFill>
                <a:latin typeface="微軟正黑體" panose="020B0604030504040204" pitchFamily="34" charset="-120"/>
                <a:ea typeface="微軟正黑體" panose="020B0604030504040204" pitchFamily="34" charset="-120"/>
              </a:rPr>
              <a:t>輸入「</a:t>
            </a:r>
            <a:r>
              <a:rPr lang="en-US" altLang="zh-TW" sz="2400">
                <a:solidFill>
                  <a:srgbClr val="754C28"/>
                </a:solidFill>
                <a:latin typeface="微軟正黑體" panose="020B0604030504040204" pitchFamily="34" charset="-120"/>
                <a:ea typeface="微軟正黑體" panose="020B0604030504040204" pitchFamily="34" charset="-120"/>
              </a:rPr>
              <a:t>ProjectSheet planning</a:t>
            </a:r>
            <a:r>
              <a:rPr lang="zh-TW" altLang="en-US" sz="2400">
                <a:solidFill>
                  <a:srgbClr val="754C28"/>
                </a:solidFill>
                <a:latin typeface="微軟正黑體" panose="020B0604030504040204" pitchFamily="34" charset="-120"/>
                <a:ea typeface="微軟正黑體" panose="020B0604030504040204" pitchFamily="34" charset="-120"/>
              </a:rPr>
              <a:t>」進行安裝。</a:t>
            </a:r>
          </a:p>
        </p:txBody>
      </p:sp>
      <p:pic>
        <p:nvPicPr>
          <p:cNvPr id="1028" name="Picture 4">
            <a:extLst>
              <a:ext uri="{FF2B5EF4-FFF2-40B4-BE49-F238E27FC236}">
                <a16:creationId xmlns:a16="http://schemas.microsoft.com/office/drawing/2014/main" id="{666C2F0D-943F-AFBC-40D6-264B8F07A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41" y="3617869"/>
            <a:ext cx="7196512" cy="18529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
            <a:extLst>
              <a:ext uri="{FF2B5EF4-FFF2-40B4-BE49-F238E27FC236}">
                <a16:creationId xmlns:a16="http://schemas.microsoft.com/office/drawing/2014/main" id="{ED33BF3D-3100-8434-5AE5-6466F2DDA397}"/>
              </a:ext>
            </a:extLst>
          </p:cNvPr>
          <p:cNvSpPr txBox="1"/>
          <p:nvPr/>
        </p:nvSpPr>
        <p:spPr>
          <a:xfrm>
            <a:off x="568941" y="478473"/>
            <a:ext cx="11987331"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Google</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sheet</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 </a:t>
            </a:r>
            <a:r>
              <a:rPr lang="zh-TW" altLang="en-US" sz="4800">
                <a:solidFill>
                  <a:srgbClr val="754C28"/>
                </a:solidFill>
                <a:latin typeface="微軟正黑體" panose="020B0604030504040204" pitchFamily="34" charset="-120"/>
                <a:ea typeface="微軟正黑體" panose="020B0604030504040204" pitchFamily="34" charset="-120"/>
              </a:rPr>
              <a:t>「</a:t>
            </a:r>
            <a:r>
              <a:rPr lang="en-US" altLang="zh-TW" sz="4800">
                <a:solidFill>
                  <a:srgbClr val="754C28"/>
                </a:solidFill>
                <a:latin typeface="微軟正黑體" panose="020B0604030504040204" pitchFamily="34" charset="-120"/>
                <a:ea typeface="微軟正黑體" panose="020B0604030504040204" pitchFamily="34" charset="-120"/>
              </a:rPr>
              <a:t>ProjectSheet</a:t>
            </a:r>
            <a:r>
              <a:rPr lang="zh-TW" altLang="en-US" sz="4800">
                <a:solidFill>
                  <a:srgbClr val="754C28"/>
                </a:solidFill>
                <a:latin typeface="微軟正黑體" panose="020B0604030504040204" pitchFamily="34" charset="-120"/>
                <a:ea typeface="微軟正黑體" panose="020B0604030504040204" pitchFamily="34" charset="-120"/>
              </a:rPr>
              <a:t>」外掛</a:t>
            </a:r>
          </a:p>
        </p:txBody>
      </p:sp>
      <p:pic>
        <p:nvPicPr>
          <p:cNvPr id="5" name="圖片 4">
            <a:extLst>
              <a:ext uri="{FF2B5EF4-FFF2-40B4-BE49-F238E27FC236}">
                <a16:creationId xmlns:a16="http://schemas.microsoft.com/office/drawing/2014/main" id="{993E31D0-BB53-32A0-C65A-4BC11CBE1B00}"/>
              </a:ext>
            </a:extLst>
          </p:cNvPr>
          <p:cNvPicPr>
            <a:picLocks noChangeAspect="1"/>
          </p:cNvPicPr>
          <p:nvPr/>
        </p:nvPicPr>
        <p:blipFill rotWithShape="1">
          <a:blip r:embed="rId4"/>
          <a:srcRect r="1610"/>
          <a:stretch/>
        </p:blipFill>
        <p:spPr>
          <a:xfrm>
            <a:off x="6705623" y="4558637"/>
            <a:ext cx="5358040" cy="2158159"/>
          </a:xfrm>
          <a:prstGeom prst="rect">
            <a:avLst/>
          </a:prstGeom>
          <a:ln w="28575">
            <a:solidFill>
              <a:srgbClr val="FF0000"/>
            </a:solidFill>
          </a:ln>
        </p:spPr>
      </p:pic>
      <p:sp>
        <p:nvSpPr>
          <p:cNvPr id="8" name="投影片編號版面配置區 32">
            <a:extLst>
              <a:ext uri="{FF2B5EF4-FFF2-40B4-BE49-F238E27FC236}">
                <a16:creationId xmlns:a16="http://schemas.microsoft.com/office/drawing/2014/main" id="{00F80706-B850-C8FF-A24C-223635F4D641}"/>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6</a:t>
            </a:fld>
            <a:endParaRPr lang="en-US" sz="2000" dirty="0"/>
          </a:p>
        </p:txBody>
      </p:sp>
      <p:cxnSp>
        <p:nvCxnSpPr>
          <p:cNvPr id="10" name="直線單箭頭接點 9">
            <a:extLst>
              <a:ext uri="{FF2B5EF4-FFF2-40B4-BE49-F238E27FC236}">
                <a16:creationId xmlns:a16="http://schemas.microsoft.com/office/drawing/2014/main" id="{63C04988-6E2B-5EF8-4DAF-DB70DDA00792}"/>
              </a:ext>
            </a:extLst>
          </p:cNvPr>
          <p:cNvCxnSpPr>
            <a:cxnSpLocks/>
          </p:cNvCxnSpPr>
          <p:nvPr/>
        </p:nvCxnSpPr>
        <p:spPr>
          <a:xfrm>
            <a:off x="6188205" y="4293220"/>
            <a:ext cx="1885278" cy="10160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768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4E8B91D-2323-DFAB-66CA-AB1AF929CA9D}"/>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8" name="投影片編號版面配置區 32">
            <a:extLst>
              <a:ext uri="{FF2B5EF4-FFF2-40B4-BE49-F238E27FC236}">
                <a16:creationId xmlns:a16="http://schemas.microsoft.com/office/drawing/2014/main" id="{00F80706-B850-C8FF-A24C-223635F4D641}"/>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7</a:t>
            </a:fld>
            <a:endParaRPr lang="en-US" sz="2000" dirty="0"/>
          </a:p>
        </p:txBody>
      </p:sp>
      <p:sp>
        <p:nvSpPr>
          <p:cNvPr id="9" name="TextBox 3">
            <a:extLst>
              <a:ext uri="{FF2B5EF4-FFF2-40B4-BE49-F238E27FC236}">
                <a16:creationId xmlns:a16="http://schemas.microsoft.com/office/drawing/2014/main" id="{D1393B55-4053-0840-D9C2-EB223AF1B7AA}"/>
              </a:ext>
            </a:extLst>
          </p:cNvPr>
          <p:cNvSpPr txBox="1"/>
          <p:nvPr/>
        </p:nvSpPr>
        <p:spPr>
          <a:xfrm>
            <a:off x="568942" y="478473"/>
            <a:ext cx="6891224"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Google</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sheet</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 專案總結 </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2B775593-DC3A-9A47-FCC2-0A5F84A68EC2}"/>
              </a:ext>
            </a:extLst>
          </p:cNvPr>
          <p:cNvPicPr>
            <a:picLocks noChangeAspect="1"/>
          </p:cNvPicPr>
          <p:nvPr/>
        </p:nvPicPr>
        <p:blipFill>
          <a:blip r:embed="rId3"/>
          <a:stretch>
            <a:fillRect/>
          </a:stretch>
        </p:blipFill>
        <p:spPr>
          <a:xfrm>
            <a:off x="1498952" y="1640024"/>
            <a:ext cx="9023131" cy="4725953"/>
          </a:xfrm>
          <a:prstGeom prst="rect">
            <a:avLst/>
          </a:prstGeom>
        </p:spPr>
      </p:pic>
      <p:sp>
        <p:nvSpPr>
          <p:cNvPr id="12" name="矩形 11">
            <a:extLst>
              <a:ext uri="{FF2B5EF4-FFF2-40B4-BE49-F238E27FC236}">
                <a16:creationId xmlns:a16="http://schemas.microsoft.com/office/drawing/2014/main" id="{EA406BA8-0CC4-B2B3-F7A1-E1C970612A4E}"/>
              </a:ext>
            </a:extLst>
          </p:cNvPr>
          <p:cNvSpPr/>
          <p:nvPr/>
        </p:nvSpPr>
        <p:spPr>
          <a:xfrm>
            <a:off x="2764972" y="3833728"/>
            <a:ext cx="2186940" cy="40386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32466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D74805C-CE6D-1F17-D4F6-A090D22A27D3}"/>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4" name="TextBox 4"/>
          <p:cNvSpPr txBox="1"/>
          <p:nvPr/>
        </p:nvSpPr>
        <p:spPr>
          <a:xfrm>
            <a:off x="568942" y="1473099"/>
            <a:ext cx="11216658" cy="142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TW" altLang="en-US" sz="2400">
                <a:solidFill>
                  <a:srgbClr val="754C28"/>
                </a:solidFill>
                <a:latin typeface="微軟正黑體" panose="020B0604030504040204" pitchFamily="34" charset="-120"/>
                <a:ea typeface="微軟正黑體" panose="020B0604030504040204" pitchFamily="34" charset="-120"/>
              </a:rPr>
              <a:t>建立相依子任務</a:t>
            </a:r>
          </a:p>
          <a:p>
            <a:pPr marL="647715" lvl="1" indent="-342900">
              <a:lnSpc>
                <a:spcPct val="150000"/>
              </a:lnSpc>
              <a:buFont typeface="Wingdings" panose="05000000000000000000" pitchFamily="2" charset="2"/>
              <a:buChar char="Ø"/>
            </a:pPr>
            <a:r>
              <a:rPr lang="zh-TW" altLang="en-US" sz="2000">
                <a:solidFill>
                  <a:srgbClr val="754C28"/>
                </a:solidFill>
                <a:latin typeface="微軟正黑體" panose="020B0604030504040204" pitchFamily="34" charset="-120"/>
                <a:ea typeface="微軟正黑體" panose="020B0604030504040204" pitchFamily="34" charset="-120"/>
              </a:rPr>
              <a:t>「工作分解結構」欄位輸入任務編號、「任務說明」欄位輸入任務名稱</a:t>
            </a:r>
            <a:endParaRPr lang="en-US" altLang="zh-TW" sz="2000">
              <a:solidFill>
                <a:srgbClr val="754C28"/>
              </a:solidFill>
              <a:latin typeface="微軟正黑體" panose="020B0604030504040204" pitchFamily="34" charset="-120"/>
              <a:ea typeface="微軟正黑體" panose="020B0604030504040204" pitchFamily="34" charset="-120"/>
            </a:endParaRPr>
          </a:p>
          <a:p>
            <a:pPr marL="647715" lvl="1" indent="-342900">
              <a:lnSpc>
                <a:spcPct val="150000"/>
              </a:lnSpc>
              <a:buFont typeface="Wingdings" panose="05000000000000000000" pitchFamily="2" charset="2"/>
              <a:buChar char="Ø"/>
            </a:pPr>
            <a:r>
              <a:rPr lang="zh-TW" altLang="en-US" sz="2000">
                <a:solidFill>
                  <a:srgbClr val="754C28"/>
                </a:solidFill>
                <a:latin typeface="微軟正黑體" panose="020B0604030504040204" pitchFamily="34" charset="-120"/>
                <a:ea typeface="微軟正黑體" panose="020B0604030504040204" pitchFamily="34" charset="-120"/>
              </a:rPr>
              <a:t>設定任務的開始和結束日期。</a:t>
            </a:r>
          </a:p>
        </p:txBody>
      </p:sp>
      <p:sp>
        <p:nvSpPr>
          <p:cNvPr id="8" name="投影片編號版面配置區 32">
            <a:extLst>
              <a:ext uri="{FF2B5EF4-FFF2-40B4-BE49-F238E27FC236}">
                <a16:creationId xmlns:a16="http://schemas.microsoft.com/office/drawing/2014/main" id="{00F80706-B850-C8FF-A24C-223635F4D641}"/>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dirty="0" smtClean="0"/>
              <a:pPr algn="r"/>
              <a:t>8</a:t>
            </a:fld>
            <a:endParaRPr lang="en-US" sz="2000" dirty="0"/>
          </a:p>
        </p:txBody>
      </p:sp>
      <p:pic>
        <p:nvPicPr>
          <p:cNvPr id="2050" name="Picture 2">
            <a:extLst>
              <a:ext uri="{FF2B5EF4-FFF2-40B4-BE49-F238E27FC236}">
                <a16:creationId xmlns:a16="http://schemas.microsoft.com/office/drawing/2014/main" id="{B978B98B-E90A-A773-D1F0-D2F44F403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135" y="3044069"/>
            <a:ext cx="9017507" cy="34901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a:extLst>
              <a:ext uri="{FF2B5EF4-FFF2-40B4-BE49-F238E27FC236}">
                <a16:creationId xmlns:a16="http://schemas.microsoft.com/office/drawing/2014/main" id="{94CD07E5-56F5-4EEC-FA07-0AA4E0604135}"/>
              </a:ext>
            </a:extLst>
          </p:cNvPr>
          <p:cNvSpPr txBox="1"/>
          <p:nvPr/>
        </p:nvSpPr>
        <p:spPr>
          <a:xfrm>
            <a:off x="568941" y="478473"/>
            <a:ext cx="8184765"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Google</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sheet</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 任務安排</a:t>
            </a:r>
            <a:r>
              <a:rPr lang="en-US" altLang="zh-TW" sz="4800">
                <a:solidFill>
                  <a:srgbClr val="754C28"/>
                </a:solidFill>
                <a:latin typeface="微軟正黑體" panose="020B0604030504040204" pitchFamily="34" charset="-120"/>
                <a:ea typeface="微軟正黑體" panose="020B0604030504040204" pitchFamily="34" charset="-120"/>
              </a:rPr>
              <a:t>(1/4)</a:t>
            </a:r>
            <a:r>
              <a:rPr lang="zh-TW" altLang="en-US" sz="4800">
                <a:solidFill>
                  <a:srgbClr val="754C28"/>
                </a:solidFill>
                <a:latin typeface="微軟正黑體" panose="020B0604030504040204" pitchFamily="34" charset="-120"/>
                <a:ea typeface="微軟正黑體" panose="020B0604030504040204" pitchFamily="34" charset="-120"/>
              </a:rPr>
              <a:t> </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48758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476F02D-1D0B-4522-9DD0-DE424D461FEC}"/>
              </a:ext>
            </a:extLst>
          </p:cNvPr>
          <p:cNvSpPr/>
          <p:nvPr/>
        </p:nvSpPr>
        <p:spPr>
          <a:xfrm>
            <a:off x="568942" y="969748"/>
            <a:ext cx="10883152" cy="233083"/>
          </a:xfrm>
          <a:prstGeom prst="rect">
            <a:avLst/>
          </a:prstGeom>
          <a:solidFill>
            <a:srgbClr val="FFC1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8" name="投影片編號版面配置區 32">
            <a:extLst>
              <a:ext uri="{FF2B5EF4-FFF2-40B4-BE49-F238E27FC236}">
                <a16:creationId xmlns:a16="http://schemas.microsoft.com/office/drawing/2014/main" id="{00F80706-B850-C8FF-A24C-223635F4D641}"/>
              </a:ext>
            </a:extLst>
          </p:cNvPr>
          <p:cNvSpPr>
            <a:spLocks noGrp="1"/>
          </p:cNvSpPr>
          <p:nvPr>
            <p:ph type="sldNum" sz="quarter" idx="12"/>
          </p:nvPr>
        </p:nvSpPr>
        <p:spPr/>
        <p:txBody>
          <a:bodyPr/>
          <a:lstStyle>
            <a:defPPr>
              <a:defRPr lang="en-US"/>
            </a:defPPr>
            <a:lvl1pPr marL="0" algn="l" defTabSz="406380" rtl="0" eaLnBrk="1" latinLnBrk="0" hangingPunct="1">
              <a:defRPr sz="800" kern="1200">
                <a:solidFill>
                  <a:schemeClr val="tx1"/>
                </a:solidFill>
                <a:latin typeface="+mn-lt"/>
                <a:ea typeface="+mn-ea"/>
                <a:cs typeface="+mn-cs"/>
              </a:defRPr>
            </a:lvl1pPr>
            <a:lvl2pPr marL="203190" algn="l" defTabSz="406380" rtl="0" eaLnBrk="1" latinLnBrk="0" hangingPunct="1">
              <a:defRPr sz="800" kern="1200">
                <a:solidFill>
                  <a:schemeClr val="tx1"/>
                </a:solidFill>
                <a:latin typeface="+mn-lt"/>
                <a:ea typeface="+mn-ea"/>
                <a:cs typeface="+mn-cs"/>
              </a:defRPr>
            </a:lvl2pPr>
            <a:lvl3pPr marL="406380" algn="l" defTabSz="406380" rtl="0" eaLnBrk="1" latinLnBrk="0" hangingPunct="1">
              <a:defRPr sz="800" kern="1200">
                <a:solidFill>
                  <a:schemeClr val="tx1"/>
                </a:solidFill>
                <a:latin typeface="+mn-lt"/>
                <a:ea typeface="+mn-ea"/>
                <a:cs typeface="+mn-cs"/>
              </a:defRPr>
            </a:lvl3pPr>
            <a:lvl4pPr marL="609570" algn="l" defTabSz="406380" rtl="0" eaLnBrk="1" latinLnBrk="0" hangingPunct="1">
              <a:defRPr sz="800" kern="1200">
                <a:solidFill>
                  <a:schemeClr val="tx1"/>
                </a:solidFill>
                <a:latin typeface="+mn-lt"/>
                <a:ea typeface="+mn-ea"/>
                <a:cs typeface="+mn-cs"/>
              </a:defRPr>
            </a:lvl4pPr>
            <a:lvl5pPr marL="812759" algn="l" defTabSz="406380" rtl="0" eaLnBrk="1" latinLnBrk="0" hangingPunct="1">
              <a:defRPr sz="800" kern="1200">
                <a:solidFill>
                  <a:schemeClr val="tx1"/>
                </a:solidFill>
                <a:latin typeface="+mn-lt"/>
                <a:ea typeface="+mn-ea"/>
                <a:cs typeface="+mn-cs"/>
              </a:defRPr>
            </a:lvl5pPr>
            <a:lvl6pPr marL="1015949" algn="l" defTabSz="406380" rtl="0" eaLnBrk="1" latinLnBrk="0" hangingPunct="1">
              <a:defRPr sz="800" kern="1200">
                <a:solidFill>
                  <a:schemeClr val="tx1"/>
                </a:solidFill>
                <a:latin typeface="+mn-lt"/>
                <a:ea typeface="+mn-ea"/>
                <a:cs typeface="+mn-cs"/>
              </a:defRPr>
            </a:lvl6pPr>
            <a:lvl7pPr marL="1219139" algn="l" defTabSz="406380" rtl="0" eaLnBrk="1" latinLnBrk="0" hangingPunct="1">
              <a:defRPr sz="800" kern="1200">
                <a:solidFill>
                  <a:schemeClr val="tx1"/>
                </a:solidFill>
                <a:latin typeface="+mn-lt"/>
                <a:ea typeface="+mn-ea"/>
                <a:cs typeface="+mn-cs"/>
              </a:defRPr>
            </a:lvl7pPr>
            <a:lvl8pPr marL="1422329" algn="l" defTabSz="406380" rtl="0" eaLnBrk="1" latinLnBrk="0" hangingPunct="1">
              <a:defRPr sz="800" kern="1200">
                <a:solidFill>
                  <a:schemeClr val="tx1"/>
                </a:solidFill>
                <a:latin typeface="+mn-lt"/>
                <a:ea typeface="+mn-ea"/>
                <a:cs typeface="+mn-cs"/>
              </a:defRPr>
            </a:lvl8pPr>
            <a:lvl9pPr marL="1625519" algn="l" defTabSz="406380" rtl="0" eaLnBrk="1" latinLnBrk="0" hangingPunct="1">
              <a:defRPr sz="800" kern="1200">
                <a:solidFill>
                  <a:schemeClr val="tx1"/>
                </a:solidFill>
                <a:latin typeface="+mn-lt"/>
                <a:ea typeface="+mn-ea"/>
                <a:cs typeface="+mn-cs"/>
              </a:defRPr>
            </a:lvl9pPr>
          </a:lstStyle>
          <a:p>
            <a:pPr algn="r"/>
            <a:fld id="{B6F15528-21DE-4FAA-801E-634DDDAF4B2B}" type="slidenum">
              <a:rPr lang="en-US" sz="2000" smtClean="0"/>
              <a:pPr algn="r"/>
              <a:t>9</a:t>
            </a:fld>
            <a:endParaRPr lang="en-US" sz="2000"/>
          </a:p>
        </p:txBody>
      </p:sp>
      <p:pic>
        <p:nvPicPr>
          <p:cNvPr id="3074" name="Picture 2">
            <a:extLst>
              <a:ext uri="{FF2B5EF4-FFF2-40B4-BE49-F238E27FC236}">
                <a16:creationId xmlns:a16="http://schemas.microsoft.com/office/drawing/2014/main" id="{560C6F89-A0AE-465A-C2DC-9EEAA638B8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67"/>
          <a:stretch/>
        </p:blipFill>
        <p:spPr bwMode="auto">
          <a:xfrm>
            <a:off x="370114" y="2542214"/>
            <a:ext cx="11610438" cy="33460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4">
            <a:extLst>
              <a:ext uri="{FF2B5EF4-FFF2-40B4-BE49-F238E27FC236}">
                <a16:creationId xmlns:a16="http://schemas.microsoft.com/office/drawing/2014/main" id="{24DC01EA-C3EE-69C4-C55C-6F2202970AD4}"/>
              </a:ext>
            </a:extLst>
          </p:cNvPr>
          <p:cNvSpPr txBox="1"/>
          <p:nvPr/>
        </p:nvSpPr>
        <p:spPr>
          <a:xfrm>
            <a:off x="568942" y="1473099"/>
            <a:ext cx="11216658" cy="4861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zh-TW" altLang="en-US" sz="2400">
                <a:solidFill>
                  <a:srgbClr val="754C28"/>
                </a:solidFill>
                <a:latin typeface="微軟正黑體" panose="020B0604030504040204" pitchFamily="34" charset="-120"/>
                <a:ea typeface="微軟正黑體" panose="020B0604030504040204" pitchFamily="34" charset="-120"/>
              </a:rPr>
              <a:t>自動調整</a:t>
            </a:r>
            <a:r>
              <a:rPr lang="zh-TW" altLang="en-US" sz="2400" b="1">
                <a:solidFill>
                  <a:srgbClr val="754C28"/>
                </a:solidFill>
                <a:latin typeface="微軟正黑體" panose="020B0604030504040204" pitchFamily="34" charset="-120"/>
                <a:ea typeface="微軟正黑體" panose="020B0604030504040204" pitchFamily="34" charset="-120"/>
              </a:rPr>
              <a:t>單一</a:t>
            </a:r>
            <a:r>
              <a:rPr lang="zh-TW" altLang="en-US" sz="2400">
                <a:solidFill>
                  <a:srgbClr val="754C28"/>
                </a:solidFill>
                <a:latin typeface="微軟正黑體" panose="020B0604030504040204" pitchFamily="34" charset="-120"/>
                <a:ea typeface="微軟正黑體" panose="020B0604030504040204" pitchFamily="34" charset="-120"/>
              </a:rPr>
              <a:t>任務時程</a:t>
            </a:r>
          </a:p>
        </p:txBody>
      </p:sp>
      <p:sp>
        <p:nvSpPr>
          <p:cNvPr id="2" name="TextBox 3">
            <a:extLst>
              <a:ext uri="{FF2B5EF4-FFF2-40B4-BE49-F238E27FC236}">
                <a16:creationId xmlns:a16="http://schemas.microsoft.com/office/drawing/2014/main" id="{3224A7AF-E31C-BC2A-8F82-26669D600821}"/>
              </a:ext>
            </a:extLst>
          </p:cNvPr>
          <p:cNvSpPr txBox="1"/>
          <p:nvPr/>
        </p:nvSpPr>
        <p:spPr>
          <a:xfrm>
            <a:off x="568941" y="478473"/>
            <a:ext cx="8184765" cy="73866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altLang="zh-TW" sz="4800">
                <a:solidFill>
                  <a:srgbClr val="754C28"/>
                </a:solidFill>
                <a:latin typeface="微軟正黑體" panose="020B0604030504040204" pitchFamily="34" charset="-120"/>
                <a:ea typeface="微軟正黑體" panose="020B0604030504040204" pitchFamily="34" charset="-120"/>
              </a:rPr>
              <a:t>Google</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sheet</a:t>
            </a:r>
            <a:r>
              <a:rPr lang="zh-TW" altLang="en-US" sz="4800">
                <a:solidFill>
                  <a:srgbClr val="754C28"/>
                </a:solidFill>
                <a:latin typeface="微軟正黑體" panose="020B0604030504040204" pitchFamily="34" charset="-120"/>
                <a:ea typeface="微軟正黑體" panose="020B0604030504040204" pitchFamily="34" charset="-120"/>
              </a:rPr>
              <a:t> </a:t>
            </a:r>
            <a:r>
              <a:rPr lang="en-US" altLang="zh-TW" sz="4800">
                <a:solidFill>
                  <a:srgbClr val="754C28"/>
                </a:solidFill>
                <a:latin typeface="微軟正黑體" panose="020B0604030504040204" pitchFamily="34" charset="-120"/>
                <a:ea typeface="微軟正黑體" panose="020B0604030504040204" pitchFamily="34" charset="-120"/>
              </a:rPr>
              <a:t>–</a:t>
            </a:r>
            <a:r>
              <a:rPr lang="zh-TW" altLang="en-US" sz="4800">
                <a:solidFill>
                  <a:srgbClr val="754C28"/>
                </a:solidFill>
                <a:latin typeface="微軟正黑體" panose="020B0604030504040204" pitchFamily="34" charset="-120"/>
                <a:ea typeface="微軟正黑體" panose="020B0604030504040204" pitchFamily="34" charset="-120"/>
              </a:rPr>
              <a:t> 任務安排</a:t>
            </a:r>
            <a:r>
              <a:rPr lang="en-US" altLang="zh-TW" sz="4800">
                <a:solidFill>
                  <a:srgbClr val="754C28"/>
                </a:solidFill>
                <a:latin typeface="微軟正黑體" panose="020B0604030504040204" pitchFamily="34" charset="-120"/>
                <a:ea typeface="微軟正黑體" panose="020B0604030504040204" pitchFamily="34" charset="-120"/>
              </a:rPr>
              <a:t>(2/4)</a:t>
            </a:r>
            <a:r>
              <a:rPr lang="zh-TW" altLang="en-US" sz="4800">
                <a:solidFill>
                  <a:srgbClr val="754C28"/>
                </a:solidFill>
                <a:latin typeface="微軟正黑體" panose="020B0604030504040204" pitchFamily="34" charset="-120"/>
                <a:ea typeface="微軟正黑體" panose="020B0604030504040204" pitchFamily="34" charset="-120"/>
              </a:rPr>
              <a:t> </a:t>
            </a:r>
            <a:endParaRPr lang="en-US" altLang="zh-TW" sz="4800" dirty="0">
              <a:solidFill>
                <a:srgbClr val="754C28"/>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2910898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a6a8213c-a4e7-4061-bb5f-9c3e463d8f8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DB67888A136C4D9C8B2481FD82F9A7" ma:contentTypeVersion="4" ma:contentTypeDescription="Create a new document." ma:contentTypeScope="" ma:versionID="b5de4139842d31915d8f44733f118dfc">
  <xsd:schema xmlns:xsd="http://www.w3.org/2001/XMLSchema" xmlns:xs="http://www.w3.org/2001/XMLSchema" xmlns:p="http://schemas.microsoft.com/office/2006/metadata/properties" xmlns:ns3="a6a8213c-a4e7-4061-bb5f-9c3e463d8f8b" targetNamespace="http://schemas.microsoft.com/office/2006/metadata/properties" ma:root="true" ma:fieldsID="9d4e6dd577dbec19e6d0746f2871ba99" ns3:_="">
    <xsd:import namespace="a6a8213c-a4e7-4061-bb5f-9c3e463d8f8b"/>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a8213c-a4e7-4061-bb5f-9c3e463d8f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DB1912-D874-4457-9E62-7F3055B2A987}">
  <ds:schemaRefs>
    <ds:schemaRef ds:uri="http://schemas.microsoft.com/sharepoint/v3/contenttype/forms"/>
  </ds:schemaRefs>
</ds:datastoreItem>
</file>

<file path=customXml/itemProps2.xml><?xml version="1.0" encoding="utf-8"?>
<ds:datastoreItem xmlns:ds="http://schemas.openxmlformats.org/officeDocument/2006/customXml" ds:itemID="{34D190E9-6C2E-48DC-810A-50D216A9D20C}">
  <ds:schemaRefs>
    <ds:schemaRef ds:uri="http://purl.org/dc/dcmitype/"/>
    <ds:schemaRef ds:uri="http://purl.org/dc/terms/"/>
    <ds:schemaRef ds:uri="http://schemas.openxmlformats.org/package/2006/metadata/core-properties"/>
    <ds:schemaRef ds:uri="http://schemas.microsoft.com/office/2006/documentManagement/types"/>
    <ds:schemaRef ds:uri="a6a8213c-a4e7-4061-bb5f-9c3e463d8f8b"/>
    <ds:schemaRef ds:uri="http://purl.org/dc/elements/1.1/"/>
    <ds:schemaRef ds:uri="http://www.w3.org/XML/1998/namespac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C2434136-EB82-438F-A420-512BED3EC0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a8213c-a4e7-4061-bb5f-9c3e463d8f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1565</TotalTime>
  <Words>4478</Words>
  <Application>Microsoft Office PowerPoint</Application>
  <PresentationFormat>寬螢幕</PresentationFormat>
  <Paragraphs>564</Paragraphs>
  <Slides>43</Slides>
  <Notes>36</Notes>
  <HiddenSlides>0</HiddenSlides>
  <MMClips>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43</vt:i4>
      </vt:variant>
    </vt:vector>
  </HeadingPairs>
  <TitlesOfParts>
    <vt:vector size="53" baseType="lpstr">
      <vt:lpstr>Google Sans</vt:lpstr>
      <vt:lpstr>Microsoft JhengHei</vt:lpstr>
      <vt:lpstr>Microsoft JhengHei</vt:lpstr>
      <vt:lpstr>新細明體</vt:lpstr>
      <vt:lpstr>Arial</vt:lpstr>
      <vt:lpstr>Calibri</vt:lpstr>
      <vt:lpstr>Calibri Light</vt:lpstr>
      <vt:lpstr>DM Sans</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子 蚊</dc:creator>
  <cp:lastModifiedBy>莊�鼢</cp:lastModifiedBy>
  <cp:revision>439</cp:revision>
  <dcterms:created xsi:type="dcterms:W3CDTF">2023-12-01T07:56:24Z</dcterms:created>
  <dcterms:modified xsi:type="dcterms:W3CDTF">2023-12-08T10:42:11Z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0x010100EBDB67888A136C4D9C8B2481FD82F9A7</vt:lpwstr>
  </property>
</Properties>
</file>